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9" r:id="rId2"/>
    <p:sldId id="260" r:id="rId3"/>
    <p:sldId id="258" r:id="rId4"/>
  </p:sldIdLst>
  <p:sldSz cx="10691813" cy="1511935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FD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59" d="100"/>
          <a:sy n="59" d="100"/>
        </p:scale>
        <p:origin x="2694"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de-DE"/>
              <a:t>Mastertitelformat bearbeiten</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0CBB419B-A3A6-4833-AE90-C80D1C8C5C9C}" type="datetimeFigureOut">
              <a:rPr lang="de-CH" smtClean="0"/>
              <a:t>06.07.2026</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6DC1C354-412C-40B3-AC50-235CB321B5F9}" type="slidenum">
              <a:rPr lang="de-CH" smtClean="0"/>
              <a:t>‹Nr.›</a:t>
            </a:fld>
            <a:endParaRPr lang="de-CH"/>
          </a:p>
        </p:txBody>
      </p:sp>
    </p:spTree>
    <p:extLst>
      <p:ext uri="{BB962C8B-B14F-4D97-AF65-F5344CB8AC3E}">
        <p14:creationId xmlns:p14="http://schemas.microsoft.com/office/powerpoint/2010/main" val="3585798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0CBB419B-A3A6-4833-AE90-C80D1C8C5C9C}" type="datetimeFigureOut">
              <a:rPr lang="de-CH" smtClean="0"/>
              <a:t>06.07.2026</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6DC1C354-412C-40B3-AC50-235CB321B5F9}" type="slidenum">
              <a:rPr lang="de-CH" smtClean="0"/>
              <a:t>‹Nr.›</a:t>
            </a:fld>
            <a:endParaRPr lang="de-CH"/>
          </a:p>
        </p:txBody>
      </p:sp>
    </p:spTree>
    <p:extLst>
      <p:ext uri="{BB962C8B-B14F-4D97-AF65-F5344CB8AC3E}">
        <p14:creationId xmlns:p14="http://schemas.microsoft.com/office/powerpoint/2010/main" val="3611070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0CBB419B-A3A6-4833-AE90-C80D1C8C5C9C}" type="datetimeFigureOut">
              <a:rPr lang="de-CH" smtClean="0"/>
              <a:t>06.07.2026</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6DC1C354-412C-40B3-AC50-235CB321B5F9}" type="slidenum">
              <a:rPr lang="de-CH" smtClean="0"/>
              <a:t>‹Nr.›</a:t>
            </a:fld>
            <a:endParaRPr lang="de-CH"/>
          </a:p>
        </p:txBody>
      </p:sp>
    </p:spTree>
    <p:extLst>
      <p:ext uri="{BB962C8B-B14F-4D97-AF65-F5344CB8AC3E}">
        <p14:creationId xmlns:p14="http://schemas.microsoft.com/office/powerpoint/2010/main" val="1140753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0CBB419B-A3A6-4833-AE90-C80D1C8C5C9C}" type="datetimeFigureOut">
              <a:rPr lang="de-CH" smtClean="0"/>
              <a:t>06.07.2026</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6DC1C354-412C-40B3-AC50-235CB321B5F9}" type="slidenum">
              <a:rPr lang="de-CH" smtClean="0"/>
              <a:t>‹Nr.›</a:t>
            </a:fld>
            <a:endParaRPr lang="de-CH"/>
          </a:p>
        </p:txBody>
      </p:sp>
    </p:spTree>
    <p:extLst>
      <p:ext uri="{BB962C8B-B14F-4D97-AF65-F5344CB8AC3E}">
        <p14:creationId xmlns:p14="http://schemas.microsoft.com/office/powerpoint/2010/main" val="537928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de-DE"/>
              <a:t>Mastertitelformat bearbeiten</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tint val="82000"/>
                  </a:schemeClr>
                </a:solidFill>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0CBB419B-A3A6-4833-AE90-C80D1C8C5C9C}" type="datetimeFigureOut">
              <a:rPr lang="de-CH" smtClean="0"/>
              <a:t>06.07.2026</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6DC1C354-412C-40B3-AC50-235CB321B5F9}" type="slidenum">
              <a:rPr lang="de-CH" smtClean="0"/>
              <a:t>‹Nr.›</a:t>
            </a:fld>
            <a:endParaRPr lang="de-CH"/>
          </a:p>
        </p:txBody>
      </p:sp>
    </p:spTree>
    <p:extLst>
      <p:ext uri="{BB962C8B-B14F-4D97-AF65-F5344CB8AC3E}">
        <p14:creationId xmlns:p14="http://schemas.microsoft.com/office/powerpoint/2010/main" val="4212194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0CBB419B-A3A6-4833-AE90-C80D1C8C5C9C}" type="datetimeFigureOut">
              <a:rPr lang="de-CH" smtClean="0"/>
              <a:t>06.07.2026</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6DC1C354-412C-40B3-AC50-235CB321B5F9}" type="slidenum">
              <a:rPr lang="de-CH" smtClean="0"/>
              <a:t>‹Nr.›</a:t>
            </a:fld>
            <a:endParaRPr lang="de-CH"/>
          </a:p>
        </p:txBody>
      </p:sp>
    </p:spTree>
    <p:extLst>
      <p:ext uri="{BB962C8B-B14F-4D97-AF65-F5344CB8AC3E}">
        <p14:creationId xmlns:p14="http://schemas.microsoft.com/office/powerpoint/2010/main" val="2079571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de-DE"/>
              <a:t>Mastertitelformat bearbeiten</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de-DE"/>
              <a:t>Mastertextformat bearbeiten</a:t>
            </a:r>
          </a:p>
        </p:txBody>
      </p:sp>
      <p:sp>
        <p:nvSpPr>
          <p:cNvPr id="4" name="Content Placeholder 3"/>
          <p:cNvSpPr>
            <a:spLocks noGrp="1"/>
          </p:cNvSpPr>
          <p:nvPr>
            <p:ph sz="half" idx="2"/>
          </p:nvPr>
        </p:nvSpPr>
        <p:spPr>
          <a:xfrm>
            <a:off x="736456" y="5522763"/>
            <a:ext cx="4523137" cy="812315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de-DE"/>
              <a:t>Mastertextformat bearbeiten</a:t>
            </a:r>
          </a:p>
        </p:txBody>
      </p:sp>
      <p:sp>
        <p:nvSpPr>
          <p:cNvPr id="6" name="Content Placeholder 5"/>
          <p:cNvSpPr>
            <a:spLocks noGrp="1"/>
          </p:cNvSpPr>
          <p:nvPr>
            <p:ph sz="quarter" idx="4"/>
          </p:nvPr>
        </p:nvSpPr>
        <p:spPr>
          <a:xfrm>
            <a:off x="5412731" y="5522763"/>
            <a:ext cx="4545413" cy="812315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0CBB419B-A3A6-4833-AE90-C80D1C8C5C9C}" type="datetimeFigureOut">
              <a:rPr lang="de-CH" smtClean="0"/>
              <a:t>06.07.2026</a:t>
            </a:fld>
            <a:endParaRPr lang="de-CH"/>
          </a:p>
        </p:txBody>
      </p:sp>
      <p:sp>
        <p:nvSpPr>
          <p:cNvPr id="8" name="Footer Placeholder 7"/>
          <p:cNvSpPr>
            <a:spLocks noGrp="1"/>
          </p:cNvSpPr>
          <p:nvPr>
            <p:ph type="ftr" sz="quarter" idx="11"/>
          </p:nvPr>
        </p:nvSpPr>
        <p:spPr/>
        <p:txBody>
          <a:bodyPr/>
          <a:lstStyle/>
          <a:p>
            <a:endParaRPr lang="de-CH"/>
          </a:p>
        </p:txBody>
      </p:sp>
      <p:sp>
        <p:nvSpPr>
          <p:cNvPr id="9" name="Slide Number Placeholder 8"/>
          <p:cNvSpPr>
            <a:spLocks noGrp="1"/>
          </p:cNvSpPr>
          <p:nvPr>
            <p:ph type="sldNum" sz="quarter" idx="12"/>
          </p:nvPr>
        </p:nvSpPr>
        <p:spPr/>
        <p:txBody>
          <a:bodyPr/>
          <a:lstStyle/>
          <a:p>
            <a:fld id="{6DC1C354-412C-40B3-AC50-235CB321B5F9}" type="slidenum">
              <a:rPr lang="de-CH" smtClean="0"/>
              <a:t>‹Nr.›</a:t>
            </a:fld>
            <a:endParaRPr lang="de-CH"/>
          </a:p>
        </p:txBody>
      </p:sp>
    </p:spTree>
    <p:extLst>
      <p:ext uri="{BB962C8B-B14F-4D97-AF65-F5344CB8AC3E}">
        <p14:creationId xmlns:p14="http://schemas.microsoft.com/office/powerpoint/2010/main" val="964804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0CBB419B-A3A6-4833-AE90-C80D1C8C5C9C}" type="datetimeFigureOut">
              <a:rPr lang="de-CH" smtClean="0"/>
              <a:t>06.07.2026</a:t>
            </a:fld>
            <a:endParaRPr lang="de-CH"/>
          </a:p>
        </p:txBody>
      </p:sp>
      <p:sp>
        <p:nvSpPr>
          <p:cNvPr id="4" name="Footer Placeholder 3"/>
          <p:cNvSpPr>
            <a:spLocks noGrp="1"/>
          </p:cNvSpPr>
          <p:nvPr>
            <p:ph type="ftr" sz="quarter" idx="11"/>
          </p:nvPr>
        </p:nvSpPr>
        <p:spPr/>
        <p:txBody>
          <a:bodyPr/>
          <a:lstStyle/>
          <a:p>
            <a:endParaRPr lang="de-CH"/>
          </a:p>
        </p:txBody>
      </p:sp>
      <p:sp>
        <p:nvSpPr>
          <p:cNvPr id="5" name="Slide Number Placeholder 4"/>
          <p:cNvSpPr>
            <a:spLocks noGrp="1"/>
          </p:cNvSpPr>
          <p:nvPr>
            <p:ph type="sldNum" sz="quarter" idx="12"/>
          </p:nvPr>
        </p:nvSpPr>
        <p:spPr/>
        <p:txBody>
          <a:bodyPr/>
          <a:lstStyle/>
          <a:p>
            <a:fld id="{6DC1C354-412C-40B3-AC50-235CB321B5F9}" type="slidenum">
              <a:rPr lang="de-CH" smtClean="0"/>
              <a:t>‹Nr.›</a:t>
            </a:fld>
            <a:endParaRPr lang="de-CH"/>
          </a:p>
        </p:txBody>
      </p:sp>
    </p:spTree>
    <p:extLst>
      <p:ext uri="{BB962C8B-B14F-4D97-AF65-F5344CB8AC3E}">
        <p14:creationId xmlns:p14="http://schemas.microsoft.com/office/powerpoint/2010/main" val="914499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BB419B-A3A6-4833-AE90-C80D1C8C5C9C}" type="datetimeFigureOut">
              <a:rPr lang="de-CH" smtClean="0"/>
              <a:t>06.07.2026</a:t>
            </a:fld>
            <a:endParaRPr lang="de-CH"/>
          </a:p>
        </p:txBody>
      </p:sp>
      <p:sp>
        <p:nvSpPr>
          <p:cNvPr id="3" name="Footer Placeholder 2"/>
          <p:cNvSpPr>
            <a:spLocks noGrp="1"/>
          </p:cNvSpPr>
          <p:nvPr>
            <p:ph type="ftr" sz="quarter" idx="11"/>
          </p:nvPr>
        </p:nvSpPr>
        <p:spPr/>
        <p:txBody>
          <a:bodyPr/>
          <a:lstStyle/>
          <a:p>
            <a:endParaRPr lang="de-CH"/>
          </a:p>
        </p:txBody>
      </p:sp>
      <p:sp>
        <p:nvSpPr>
          <p:cNvPr id="4" name="Slide Number Placeholder 3"/>
          <p:cNvSpPr>
            <a:spLocks noGrp="1"/>
          </p:cNvSpPr>
          <p:nvPr>
            <p:ph type="sldNum" sz="quarter" idx="12"/>
          </p:nvPr>
        </p:nvSpPr>
        <p:spPr/>
        <p:txBody>
          <a:bodyPr/>
          <a:lstStyle/>
          <a:p>
            <a:fld id="{6DC1C354-412C-40B3-AC50-235CB321B5F9}" type="slidenum">
              <a:rPr lang="de-CH" smtClean="0"/>
              <a:t>‹Nr.›</a:t>
            </a:fld>
            <a:endParaRPr lang="de-CH"/>
          </a:p>
        </p:txBody>
      </p:sp>
    </p:spTree>
    <p:extLst>
      <p:ext uri="{BB962C8B-B14F-4D97-AF65-F5344CB8AC3E}">
        <p14:creationId xmlns:p14="http://schemas.microsoft.com/office/powerpoint/2010/main" val="3165349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de-DE"/>
              <a:t>Mastertitelformat bearbeiten</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de-DE"/>
              <a:t>Mastertextformat bearbeiten</a:t>
            </a:r>
          </a:p>
        </p:txBody>
      </p:sp>
      <p:sp>
        <p:nvSpPr>
          <p:cNvPr id="5" name="Date Placeholder 4"/>
          <p:cNvSpPr>
            <a:spLocks noGrp="1"/>
          </p:cNvSpPr>
          <p:nvPr>
            <p:ph type="dt" sz="half" idx="10"/>
          </p:nvPr>
        </p:nvSpPr>
        <p:spPr/>
        <p:txBody>
          <a:bodyPr/>
          <a:lstStyle/>
          <a:p>
            <a:fld id="{0CBB419B-A3A6-4833-AE90-C80D1C8C5C9C}" type="datetimeFigureOut">
              <a:rPr lang="de-CH" smtClean="0"/>
              <a:t>06.07.2026</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6DC1C354-412C-40B3-AC50-235CB321B5F9}" type="slidenum">
              <a:rPr lang="de-CH" smtClean="0"/>
              <a:t>‹Nr.›</a:t>
            </a:fld>
            <a:endParaRPr lang="de-CH"/>
          </a:p>
        </p:txBody>
      </p:sp>
    </p:spTree>
    <p:extLst>
      <p:ext uri="{BB962C8B-B14F-4D97-AF65-F5344CB8AC3E}">
        <p14:creationId xmlns:p14="http://schemas.microsoft.com/office/powerpoint/2010/main" val="2845614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de-DE"/>
              <a:t>Mastertitelformat bearbeiten</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de-DE"/>
              <a:t>Bild durch Klicken auf Symbol hinzufügen</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de-DE"/>
              <a:t>Mastertextformat bearbeiten</a:t>
            </a:r>
          </a:p>
        </p:txBody>
      </p:sp>
      <p:sp>
        <p:nvSpPr>
          <p:cNvPr id="5" name="Date Placeholder 4"/>
          <p:cNvSpPr>
            <a:spLocks noGrp="1"/>
          </p:cNvSpPr>
          <p:nvPr>
            <p:ph type="dt" sz="half" idx="10"/>
          </p:nvPr>
        </p:nvSpPr>
        <p:spPr/>
        <p:txBody>
          <a:bodyPr/>
          <a:lstStyle/>
          <a:p>
            <a:fld id="{0CBB419B-A3A6-4833-AE90-C80D1C8C5C9C}" type="datetimeFigureOut">
              <a:rPr lang="de-CH" smtClean="0"/>
              <a:t>06.07.2026</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6DC1C354-412C-40B3-AC50-235CB321B5F9}" type="slidenum">
              <a:rPr lang="de-CH" smtClean="0"/>
              <a:t>‹Nr.›</a:t>
            </a:fld>
            <a:endParaRPr lang="de-CH"/>
          </a:p>
        </p:txBody>
      </p:sp>
    </p:spTree>
    <p:extLst>
      <p:ext uri="{BB962C8B-B14F-4D97-AF65-F5344CB8AC3E}">
        <p14:creationId xmlns:p14="http://schemas.microsoft.com/office/powerpoint/2010/main" val="1407207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82000"/>
                  </a:schemeClr>
                </a:solidFill>
              </a:defRPr>
            </a:lvl1pPr>
          </a:lstStyle>
          <a:p>
            <a:fld id="{0CBB419B-A3A6-4833-AE90-C80D1C8C5C9C}" type="datetimeFigureOut">
              <a:rPr lang="de-CH" smtClean="0"/>
              <a:t>06.07.2026</a:t>
            </a:fld>
            <a:endParaRPr lang="de-CH"/>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82000"/>
                  </a:schemeClr>
                </a:solidFill>
              </a:defRPr>
            </a:lvl1pPr>
          </a:lstStyle>
          <a:p>
            <a:endParaRPr lang="de-CH"/>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82000"/>
                  </a:schemeClr>
                </a:solidFill>
              </a:defRPr>
            </a:lvl1pPr>
          </a:lstStyle>
          <a:p>
            <a:fld id="{6DC1C354-412C-40B3-AC50-235CB321B5F9}" type="slidenum">
              <a:rPr lang="de-CH" smtClean="0"/>
              <a:t>‹Nr.›</a:t>
            </a:fld>
            <a:endParaRPr lang="de-CH"/>
          </a:p>
        </p:txBody>
      </p:sp>
    </p:spTree>
    <p:extLst>
      <p:ext uri="{BB962C8B-B14F-4D97-AF65-F5344CB8AC3E}">
        <p14:creationId xmlns:p14="http://schemas.microsoft.com/office/powerpoint/2010/main" val="33357590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69208" rtl="0" eaLnBrk="1" latinLnBrk="0" hangingPunct="1">
        <a:lnSpc>
          <a:spcPct val="90000"/>
        </a:lnSpc>
        <a:spcBef>
          <a:spcPct val="0"/>
        </a:spcBef>
        <a:buNone/>
        <a:defRPr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9pPr>
    </p:bodyStyle>
    <p:otherStyle>
      <a:defPPr>
        <a:defRPr lang="en-US"/>
      </a:defPPr>
      <a:lvl1pPr marL="0" algn="l" defTabSz="1069208" rtl="0" eaLnBrk="1" latinLnBrk="0" hangingPunct="1">
        <a:defRPr sz="2105" kern="1200">
          <a:solidFill>
            <a:schemeClr val="tx1"/>
          </a:solidFill>
          <a:latin typeface="+mn-lt"/>
          <a:ea typeface="+mn-ea"/>
          <a:cs typeface="+mn-cs"/>
        </a:defRPr>
      </a:lvl1pPr>
      <a:lvl2pPr marL="534604" algn="l" defTabSz="1069208" rtl="0" eaLnBrk="1" latinLnBrk="0" hangingPunct="1">
        <a:defRPr sz="2105" kern="1200">
          <a:solidFill>
            <a:schemeClr val="tx1"/>
          </a:solidFill>
          <a:latin typeface="+mn-lt"/>
          <a:ea typeface="+mn-ea"/>
          <a:cs typeface="+mn-cs"/>
        </a:defRPr>
      </a:lvl2pPr>
      <a:lvl3pPr marL="1069208" algn="l" defTabSz="1069208" rtl="0" eaLnBrk="1" latinLnBrk="0" hangingPunct="1">
        <a:defRPr sz="2105" kern="1200">
          <a:solidFill>
            <a:schemeClr val="tx1"/>
          </a:solidFill>
          <a:latin typeface="+mn-lt"/>
          <a:ea typeface="+mn-ea"/>
          <a:cs typeface="+mn-cs"/>
        </a:defRPr>
      </a:lvl3pPr>
      <a:lvl4pPr marL="1603812" algn="l" defTabSz="1069208" rtl="0" eaLnBrk="1" latinLnBrk="0" hangingPunct="1">
        <a:defRPr sz="2105" kern="1200">
          <a:solidFill>
            <a:schemeClr val="tx1"/>
          </a:solidFill>
          <a:latin typeface="+mn-lt"/>
          <a:ea typeface="+mn-ea"/>
          <a:cs typeface="+mn-cs"/>
        </a:defRPr>
      </a:lvl4pPr>
      <a:lvl5pPr marL="2138416" algn="l" defTabSz="1069208" rtl="0" eaLnBrk="1" latinLnBrk="0" hangingPunct="1">
        <a:defRPr sz="2105" kern="1200">
          <a:solidFill>
            <a:schemeClr val="tx1"/>
          </a:solidFill>
          <a:latin typeface="+mn-lt"/>
          <a:ea typeface="+mn-ea"/>
          <a:cs typeface="+mn-cs"/>
        </a:defRPr>
      </a:lvl5pPr>
      <a:lvl6pPr marL="2673020" algn="l" defTabSz="1069208" rtl="0" eaLnBrk="1" latinLnBrk="0" hangingPunct="1">
        <a:defRPr sz="2105" kern="1200">
          <a:solidFill>
            <a:schemeClr val="tx1"/>
          </a:solidFill>
          <a:latin typeface="+mn-lt"/>
          <a:ea typeface="+mn-ea"/>
          <a:cs typeface="+mn-cs"/>
        </a:defRPr>
      </a:lvl6pPr>
      <a:lvl7pPr marL="3207624" algn="l" defTabSz="1069208" rtl="0" eaLnBrk="1" latinLnBrk="0" hangingPunct="1">
        <a:defRPr sz="2105" kern="1200">
          <a:solidFill>
            <a:schemeClr val="tx1"/>
          </a:solidFill>
          <a:latin typeface="+mn-lt"/>
          <a:ea typeface="+mn-ea"/>
          <a:cs typeface="+mn-cs"/>
        </a:defRPr>
      </a:lvl7pPr>
      <a:lvl8pPr marL="3742228" algn="l" defTabSz="1069208" rtl="0" eaLnBrk="1" latinLnBrk="0" hangingPunct="1">
        <a:defRPr sz="2105" kern="1200">
          <a:solidFill>
            <a:schemeClr val="tx1"/>
          </a:solidFill>
          <a:latin typeface="+mn-lt"/>
          <a:ea typeface="+mn-ea"/>
          <a:cs typeface="+mn-cs"/>
        </a:defRPr>
      </a:lvl8pPr>
      <a:lvl9pPr marL="4276832" algn="l" defTabSz="1069208" rtl="0" eaLnBrk="1" latinLnBrk="0" hangingPunct="1">
        <a:defRPr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fik 19">
            <a:extLst>
              <a:ext uri="{FF2B5EF4-FFF2-40B4-BE49-F238E27FC236}">
                <a16:creationId xmlns:a16="http://schemas.microsoft.com/office/drawing/2014/main" id="{B0E3D4F6-2E28-2926-3AC1-9676DDD2E568}"/>
              </a:ext>
            </a:extLst>
          </p:cNvPr>
          <p:cNvPicPr>
            <a:picLocks noChangeAspect="1"/>
          </p:cNvPicPr>
          <p:nvPr/>
        </p:nvPicPr>
        <p:blipFill>
          <a:blip r:embed="rId2">
            <a:extLst>
              <a:ext uri="{28A0092B-C50C-407E-A947-70E740481C1C}">
                <a14:useLocalDpi xmlns:a14="http://schemas.microsoft.com/office/drawing/2010/main" val="0"/>
              </a:ext>
            </a:extLst>
          </a:blip>
          <a:srcRect t="26565" r="18680"/>
          <a:stretch/>
        </p:blipFill>
        <p:spPr>
          <a:xfrm>
            <a:off x="9812" y="190499"/>
            <a:ext cx="10682001" cy="7245052"/>
          </a:xfrm>
          <a:prstGeom prst="rect">
            <a:avLst/>
          </a:prstGeom>
        </p:spPr>
      </p:pic>
      <p:sp>
        <p:nvSpPr>
          <p:cNvPr id="14" name="Textfeld 13">
            <a:extLst>
              <a:ext uri="{FF2B5EF4-FFF2-40B4-BE49-F238E27FC236}">
                <a16:creationId xmlns:a16="http://schemas.microsoft.com/office/drawing/2014/main" id="{65751D2A-A358-DAC5-B575-614F8058C264}"/>
              </a:ext>
            </a:extLst>
          </p:cNvPr>
          <p:cNvSpPr txBox="1"/>
          <p:nvPr/>
        </p:nvSpPr>
        <p:spPr>
          <a:xfrm>
            <a:off x="782008" y="9947648"/>
            <a:ext cx="9123196" cy="4278094"/>
          </a:xfrm>
          <a:prstGeom prst="rect">
            <a:avLst/>
          </a:prstGeom>
          <a:noFill/>
        </p:spPr>
        <p:txBody>
          <a:bodyPr wrap="square" rtlCol="0"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95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90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rPr>
              <a:t>Ganz, ganz, ganz, ganz, ganz, ganz, ganz,</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90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rPr>
              <a:t>ganz, ganz, ganz, ganz, ganz, ganz, ganz, ganz, ganz, ganz, ganz, ganz, ganz viel Text.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5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90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rPr>
              <a:t>Und noch etwas mehr, mehr, mehr, mehr Text hier. </a:t>
            </a:r>
            <a:endParaRPr kumimoji="0" lang="de-CH" sz="390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endParaRPr>
          </a:p>
        </p:txBody>
      </p:sp>
      <p:grpSp>
        <p:nvGrpSpPr>
          <p:cNvPr id="10" name="Gruppieren 9">
            <a:extLst>
              <a:ext uri="{FF2B5EF4-FFF2-40B4-BE49-F238E27FC236}">
                <a16:creationId xmlns:a16="http://schemas.microsoft.com/office/drawing/2014/main" id="{FDBDF992-385E-90A1-5D6C-2AD08D689C4A}"/>
              </a:ext>
            </a:extLst>
          </p:cNvPr>
          <p:cNvGrpSpPr/>
          <p:nvPr/>
        </p:nvGrpSpPr>
        <p:grpSpPr>
          <a:xfrm>
            <a:off x="84084" y="5173895"/>
            <a:ext cx="10437728" cy="12000202"/>
            <a:chOff x="247650" y="4562475"/>
            <a:chExt cx="10201275" cy="11727913"/>
          </a:xfrm>
          <a:solidFill>
            <a:srgbClr val="F1FDC9"/>
          </a:solidFill>
        </p:grpSpPr>
        <p:sp>
          <p:nvSpPr>
            <p:cNvPr id="7" name="Freihandform: Form 6">
              <a:extLst>
                <a:ext uri="{FF2B5EF4-FFF2-40B4-BE49-F238E27FC236}">
                  <a16:creationId xmlns:a16="http://schemas.microsoft.com/office/drawing/2014/main" id="{E73DDB11-124F-5CAD-7C3A-574475EFA82E}"/>
                </a:ext>
              </a:extLst>
            </p:cNvPr>
            <p:cNvSpPr/>
            <p:nvPr/>
          </p:nvSpPr>
          <p:spPr>
            <a:xfrm>
              <a:off x="247650" y="4562475"/>
              <a:ext cx="10201275" cy="5915025"/>
            </a:xfrm>
            <a:custGeom>
              <a:avLst/>
              <a:gdLst>
                <a:gd name="connsiteX0" fmla="*/ 3524250 w 10201275"/>
                <a:gd name="connsiteY0" fmla="*/ 2676525 h 5915025"/>
                <a:gd name="connsiteX1" fmla="*/ 10201275 w 10201275"/>
                <a:gd name="connsiteY1" fmla="*/ 0 h 5915025"/>
                <a:gd name="connsiteX2" fmla="*/ 10201275 w 10201275"/>
                <a:gd name="connsiteY2" fmla="*/ 5915025 h 5915025"/>
                <a:gd name="connsiteX3" fmla="*/ 0 w 10201275"/>
                <a:gd name="connsiteY3" fmla="*/ 5915025 h 5915025"/>
                <a:gd name="connsiteX4" fmla="*/ 38100 w 10201275"/>
                <a:gd name="connsiteY4" fmla="*/ 1123950 h 5915025"/>
                <a:gd name="connsiteX5" fmla="*/ 3524250 w 10201275"/>
                <a:gd name="connsiteY5" fmla="*/ 2676525 h 5915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01275" h="5915025">
                  <a:moveTo>
                    <a:pt x="3524250" y="2676525"/>
                  </a:moveTo>
                  <a:lnTo>
                    <a:pt x="10201275" y="0"/>
                  </a:lnTo>
                  <a:lnTo>
                    <a:pt x="10201275" y="5915025"/>
                  </a:lnTo>
                  <a:lnTo>
                    <a:pt x="0" y="5915025"/>
                  </a:lnTo>
                  <a:lnTo>
                    <a:pt x="38100" y="1123950"/>
                  </a:lnTo>
                  <a:lnTo>
                    <a:pt x="3524250" y="267652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hteck 7">
              <a:extLst>
                <a:ext uri="{FF2B5EF4-FFF2-40B4-BE49-F238E27FC236}">
                  <a16:creationId xmlns:a16="http://schemas.microsoft.com/office/drawing/2014/main" id="{8D9EBA84-E716-7370-68AC-0A926D7776BF}"/>
                </a:ext>
              </a:extLst>
            </p:cNvPr>
            <p:cNvSpPr/>
            <p:nvPr/>
          </p:nvSpPr>
          <p:spPr>
            <a:xfrm>
              <a:off x="265088" y="9664504"/>
              <a:ext cx="10179075" cy="6625884"/>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24" name="Gruppieren 23">
            <a:extLst>
              <a:ext uri="{FF2B5EF4-FFF2-40B4-BE49-F238E27FC236}">
                <a16:creationId xmlns:a16="http://schemas.microsoft.com/office/drawing/2014/main" id="{4AB49CFE-4CDA-1772-073B-BDB07C8262FC}"/>
              </a:ext>
            </a:extLst>
          </p:cNvPr>
          <p:cNvGrpSpPr/>
          <p:nvPr/>
        </p:nvGrpSpPr>
        <p:grpSpPr>
          <a:xfrm>
            <a:off x="-13837" y="641404"/>
            <a:ext cx="10719223" cy="14474788"/>
            <a:chOff x="-13837" y="641404"/>
            <a:chExt cx="10719223" cy="14474788"/>
          </a:xfrm>
        </p:grpSpPr>
        <p:sp>
          <p:nvSpPr>
            <p:cNvPr id="11" name="Rechteck 10">
              <a:extLst>
                <a:ext uri="{FF2B5EF4-FFF2-40B4-BE49-F238E27FC236}">
                  <a16:creationId xmlns:a16="http://schemas.microsoft.com/office/drawing/2014/main" id="{7C6DD8AB-D2DB-AC7C-6520-FD1D70085B9B}"/>
                </a:ext>
              </a:extLst>
            </p:cNvPr>
            <p:cNvSpPr/>
            <p:nvPr/>
          </p:nvSpPr>
          <p:spPr>
            <a:xfrm>
              <a:off x="-13837" y="641404"/>
              <a:ext cx="180000" cy="14472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Rechteck 11">
              <a:extLst>
                <a:ext uri="{FF2B5EF4-FFF2-40B4-BE49-F238E27FC236}">
                  <a16:creationId xmlns:a16="http://schemas.microsoft.com/office/drawing/2014/main" id="{8F0C13B3-CE8D-88A1-4229-C8503EAB0ABF}"/>
                </a:ext>
              </a:extLst>
            </p:cNvPr>
            <p:cNvSpPr/>
            <p:nvPr/>
          </p:nvSpPr>
          <p:spPr>
            <a:xfrm>
              <a:off x="10525386" y="993857"/>
              <a:ext cx="180000" cy="140783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hteck 14">
              <a:extLst>
                <a:ext uri="{FF2B5EF4-FFF2-40B4-BE49-F238E27FC236}">
                  <a16:creationId xmlns:a16="http://schemas.microsoft.com/office/drawing/2014/main" id="{7AB7E1DF-AF8D-9144-F8FE-64A9529728A6}"/>
                </a:ext>
              </a:extLst>
            </p:cNvPr>
            <p:cNvSpPr/>
            <p:nvPr/>
          </p:nvSpPr>
          <p:spPr>
            <a:xfrm>
              <a:off x="9812" y="14936192"/>
              <a:ext cx="10692000" cy="1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7" name="Textfeld 26">
            <a:extLst>
              <a:ext uri="{FF2B5EF4-FFF2-40B4-BE49-F238E27FC236}">
                <a16:creationId xmlns:a16="http://schemas.microsoft.com/office/drawing/2014/main" id="{75466265-7CF3-0708-A1F1-E07AE22AF929}"/>
              </a:ext>
            </a:extLst>
          </p:cNvPr>
          <p:cNvSpPr txBox="1"/>
          <p:nvPr/>
        </p:nvSpPr>
        <p:spPr>
          <a:xfrm>
            <a:off x="3570307" y="9286691"/>
            <a:ext cx="6761453" cy="5160965"/>
          </a:xfrm>
          <a:prstGeom prst="rect">
            <a:avLst/>
          </a:prstGeom>
          <a:noFill/>
        </p:spPr>
        <p:txBody>
          <a:bodyPr wrap="square" rtlCol="0" anchor="b" anchorCtr="0">
            <a:spAutoFit/>
          </a:bodyPr>
          <a:lstStyle/>
          <a:p>
            <a:pPr>
              <a:lnSpc>
                <a:spcPct val="105000"/>
              </a:lnSpc>
            </a:pPr>
            <a:r>
              <a:rPr lang="de-DE" sz="2100" dirty="0">
                <a:latin typeface="Futura Hv BT" panose="020B0702020204020204" pitchFamily="34" charset="0"/>
              </a:rPr>
              <a:t>Mit Reimen und Fingerspielen entdecken </a:t>
            </a:r>
          </a:p>
          <a:p>
            <a:pPr>
              <a:lnSpc>
                <a:spcPct val="105000"/>
              </a:lnSpc>
            </a:pPr>
            <a:r>
              <a:rPr lang="de-DE" sz="2100" dirty="0">
                <a:latin typeface="Futura Hv BT" panose="020B0702020204020204" pitchFamily="34" charset="0"/>
              </a:rPr>
              <a:t>Eltern gemeinsam mit ihrem Kleinkind im Alter </a:t>
            </a:r>
          </a:p>
          <a:p>
            <a:pPr>
              <a:lnSpc>
                <a:spcPct val="105000"/>
              </a:lnSpc>
            </a:pPr>
            <a:r>
              <a:rPr lang="de-DE" sz="2100" dirty="0">
                <a:latin typeface="Futura Hv BT" panose="020B0702020204020204" pitchFamily="34" charset="0"/>
              </a:rPr>
              <a:t>von 0 bis 2 Jahren die Welt der Sprache und Fantasie.</a:t>
            </a:r>
          </a:p>
          <a:p>
            <a:pPr>
              <a:lnSpc>
                <a:spcPct val="105000"/>
              </a:lnSpc>
            </a:pPr>
            <a:endParaRPr lang="de-DE" sz="2100" dirty="0">
              <a:latin typeface="Futura Lt BT" panose="020B0402020204020303" pitchFamily="34" charset="0"/>
            </a:endParaRPr>
          </a:p>
          <a:p>
            <a:pPr>
              <a:lnSpc>
                <a:spcPct val="105000"/>
              </a:lnSpc>
            </a:pPr>
            <a:r>
              <a:rPr lang="de-DE" sz="2100" dirty="0">
                <a:latin typeface="Futura Lt BT" panose="020B0402020204020303" pitchFamily="34" charset="0"/>
              </a:rPr>
              <a:t>Kinder nehmen von Geburt an Kontakt zu ihrer Umwelt auf. Babys reagieren sensibel auf Geräusche, Rhythmen und Klänge. Singen Sie mit Ihrem Kind, hören Sie mit ihm Musik und sprechen Sie mit ihm lustige Verse und Reime. </a:t>
            </a:r>
          </a:p>
          <a:p>
            <a:pPr>
              <a:lnSpc>
                <a:spcPct val="105000"/>
              </a:lnSpc>
            </a:pPr>
            <a:r>
              <a:rPr lang="de-DE" sz="2100" dirty="0">
                <a:latin typeface="Futura Lt BT" panose="020B0402020204020303" pitchFamily="34" charset="0"/>
              </a:rPr>
              <a:t>Lassen Sie es eintauchen in den Klang der eigenen Sprache und öffnen Sie ihm die Tür für eine gesunde Sprachentwicklung.</a:t>
            </a:r>
          </a:p>
          <a:p>
            <a:pPr>
              <a:lnSpc>
                <a:spcPct val="105000"/>
              </a:lnSpc>
            </a:pPr>
            <a:endParaRPr lang="de-DE" sz="2100" dirty="0">
              <a:latin typeface="Futura Lt BT" panose="020B0402020204020303" pitchFamily="34" charset="0"/>
            </a:endParaRPr>
          </a:p>
          <a:p>
            <a:pPr>
              <a:lnSpc>
                <a:spcPct val="105000"/>
              </a:lnSpc>
            </a:pPr>
            <a:r>
              <a:rPr lang="de-DE" sz="2100" dirty="0">
                <a:latin typeface="Futura Lt BT" panose="020B0402020204020303" pitchFamily="34" charset="0"/>
              </a:rPr>
              <a:t>Die Veranstaltung ist kostenlos und kann ohne Voranmeldung besucht werden.</a:t>
            </a:r>
            <a:endParaRPr lang="de-CH" sz="2100" dirty="0">
              <a:latin typeface="Futura Lt BT" panose="020B0402020204020303" pitchFamily="34" charset="0"/>
            </a:endParaRPr>
          </a:p>
        </p:txBody>
      </p:sp>
      <p:sp>
        <p:nvSpPr>
          <p:cNvPr id="28" name="Textfeld 27">
            <a:extLst>
              <a:ext uri="{FF2B5EF4-FFF2-40B4-BE49-F238E27FC236}">
                <a16:creationId xmlns:a16="http://schemas.microsoft.com/office/drawing/2014/main" id="{93807C6B-90EF-EA53-9954-2CCBC1BB3668}"/>
              </a:ext>
            </a:extLst>
          </p:cNvPr>
          <p:cNvSpPr txBox="1"/>
          <p:nvPr/>
        </p:nvSpPr>
        <p:spPr>
          <a:xfrm>
            <a:off x="3554471" y="8443676"/>
            <a:ext cx="7158624" cy="738664"/>
          </a:xfrm>
          <a:prstGeom prst="rect">
            <a:avLst/>
          </a:prstGeom>
          <a:noFill/>
        </p:spPr>
        <p:txBody>
          <a:bodyPr wrap="square" rtlCol="0">
            <a:spAutoFit/>
          </a:bodyPr>
          <a:lstStyle/>
          <a:p>
            <a:r>
              <a:rPr lang="de-CH" sz="4200" b="1" dirty="0">
                <a:latin typeface="Georgia" panose="02040502050405020303" pitchFamily="18" charset="0"/>
              </a:rPr>
              <a:t>Buchstart</a:t>
            </a:r>
          </a:p>
        </p:txBody>
      </p:sp>
      <p:sp>
        <p:nvSpPr>
          <p:cNvPr id="4" name="Rechteck 3">
            <a:extLst>
              <a:ext uri="{FF2B5EF4-FFF2-40B4-BE49-F238E27FC236}">
                <a16:creationId xmlns:a16="http://schemas.microsoft.com/office/drawing/2014/main" id="{3AA60BC7-4D35-404D-B92A-26476E5C4767}"/>
              </a:ext>
            </a:extLst>
          </p:cNvPr>
          <p:cNvSpPr/>
          <p:nvPr/>
        </p:nvSpPr>
        <p:spPr>
          <a:xfrm>
            <a:off x="-13836" y="-7648"/>
            <a:ext cx="10722308" cy="12733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Grafik 4">
            <a:extLst>
              <a:ext uri="{FF2B5EF4-FFF2-40B4-BE49-F238E27FC236}">
                <a16:creationId xmlns:a16="http://schemas.microsoft.com/office/drawing/2014/main" id="{C7203895-DD95-8299-7D6E-B50CC77F4B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426" y="168598"/>
            <a:ext cx="2916000" cy="1027451"/>
          </a:xfrm>
          <a:prstGeom prst="rect">
            <a:avLst/>
          </a:prstGeom>
        </p:spPr>
      </p:pic>
      <p:cxnSp>
        <p:nvCxnSpPr>
          <p:cNvPr id="19" name="Gerader Verbinder 18">
            <a:extLst>
              <a:ext uri="{FF2B5EF4-FFF2-40B4-BE49-F238E27FC236}">
                <a16:creationId xmlns:a16="http://schemas.microsoft.com/office/drawing/2014/main" id="{3CA5CB77-00C9-F371-39BC-82894DE9459B}"/>
              </a:ext>
            </a:extLst>
          </p:cNvPr>
          <p:cNvCxnSpPr>
            <a:cxnSpLocks/>
          </p:cNvCxnSpPr>
          <p:nvPr/>
        </p:nvCxnSpPr>
        <p:spPr>
          <a:xfrm>
            <a:off x="787341" y="10688875"/>
            <a:ext cx="2160000"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22" name="Textfeld 21">
            <a:extLst>
              <a:ext uri="{FF2B5EF4-FFF2-40B4-BE49-F238E27FC236}">
                <a16:creationId xmlns:a16="http://schemas.microsoft.com/office/drawing/2014/main" id="{BCD19881-5FB3-F7EC-4D4A-041EE08F2519}"/>
              </a:ext>
            </a:extLst>
          </p:cNvPr>
          <p:cNvSpPr txBox="1"/>
          <p:nvPr/>
        </p:nvSpPr>
        <p:spPr>
          <a:xfrm>
            <a:off x="706758" y="8257583"/>
            <a:ext cx="2615492" cy="6178936"/>
          </a:xfrm>
          <a:prstGeom prst="rect">
            <a:avLst/>
          </a:prstGeom>
          <a:noFill/>
        </p:spPr>
        <p:txBody>
          <a:bodyPr wrap="square" rtlCol="0" anchor="b" anchorCtr="0">
            <a:spAutoFit/>
          </a:bodyPr>
          <a:lstStyle/>
          <a:p>
            <a:pPr>
              <a:lnSpc>
                <a:spcPct val="105000"/>
              </a:lnSpc>
            </a:pPr>
            <a:r>
              <a:rPr lang="de-CH" sz="2100" dirty="0">
                <a:latin typeface="Futura Lt BT" panose="020B0402020204020303" pitchFamily="34" charset="0"/>
              </a:rPr>
              <a:t>Di, 7. Juli</a:t>
            </a:r>
          </a:p>
          <a:p>
            <a:pPr>
              <a:lnSpc>
                <a:spcPct val="105000"/>
              </a:lnSpc>
            </a:pPr>
            <a:r>
              <a:rPr lang="de-CH" sz="2100" dirty="0">
                <a:latin typeface="Futura Lt BT" panose="020B0402020204020303" pitchFamily="34" charset="0"/>
              </a:rPr>
              <a:t>Di, 4. August</a:t>
            </a:r>
          </a:p>
          <a:p>
            <a:pPr>
              <a:lnSpc>
                <a:spcPct val="105000"/>
              </a:lnSpc>
            </a:pPr>
            <a:endParaRPr lang="de-CH" sz="2100" dirty="0">
              <a:latin typeface="Futura Lt BT" panose="020B0402020204020303" pitchFamily="34" charset="0"/>
            </a:endParaRPr>
          </a:p>
          <a:p>
            <a:pPr>
              <a:lnSpc>
                <a:spcPct val="105000"/>
              </a:lnSpc>
            </a:pPr>
            <a:r>
              <a:rPr lang="de-CH" sz="2100" dirty="0">
                <a:latin typeface="Futura Lt BT" panose="020B0402020204020303" pitchFamily="34" charset="0"/>
              </a:rPr>
              <a:t>09.30 – 10.00 Uhr </a:t>
            </a:r>
          </a:p>
          <a:p>
            <a:pPr>
              <a:lnSpc>
                <a:spcPct val="105000"/>
              </a:lnSpc>
            </a:pPr>
            <a:r>
              <a:rPr lang="de-CH" sz="2100" dirty="0">
                <a:latin typeface="Futura Lt BT" panose="020B0402020204020303" pitchFamily="34" charset="0"/>
              </a:rPr>
              <a:t>in der Bibliothek Agnesenschütte</a:t>
            </a:r>
          </a:p>
          <a:p>
            <a:pPr>
              <a:lnSpc>
                <a:spcPct val="105000"/>
              </a:lnSpc>
            </a:pPr>
            <a:endParaRPr lang="de-CH" sz="2100" dirty="0">
              <a:latin typeface="Futura Lt BT" panose="020B0402020204020303" pitchFamily="34" charset="0"/>
            </a:endParaRPr>
          </a:p>
          <a:p>
            <a:pPr>
              <a:lnSpc>
                <a:spcPct val="105000"/>
              </a:lnSpc>
            </a:pPr>
            <a:endParaRPr lang="de-CH" sz="2100" dirty="0">
              <a:latin typeface="Futura Lt BT" panose="020B0402020204020303" pitchFamily="34" charset="0"/>
            </a:endParaRPr>
          </a:p>
          <a:p>
            <a:pPr>
              <a:lnSpc>
                <a:spcPct val="105000"/>
              </a:lnSpc>
            </a:pPr>
            <a:r>
              <a:rPr lang="de-CH" sz="2100" dirty="0">
                <a:latin typeface="Futura Lt BT" panose="020B0402020204020303" pitchFamily="34" charset="0"/>
              </a:rPr>
              <a:t>Di, 6. Oktober</a:t>
            </a:r>
          </a:p>
          <a:p>
            <a:pPr>
              <a:lnSpc>
                <a:spcPct val="105000"/>
              </a:lnSpc>
            </a:pPr>
            <a:r>
              <a:rPr lang="de-CH" sz="2100" dirty="0">
                <a:latin typeface="Futura Lt BT" panose="020B0402020204020303" pitchFamily="34" charset="0"/>
              </a:rPr>
              <a:t>Di, 3. November</a:t>
            </a:r>
          </a:p>
          <a:p>
            <a:pPr>
              <a:lnSpc>
                <a:spcPct val="105000"/>
              </a:lnSpc>
            </a:pPr>
            <a:r>
              <a:rPr lang="de-CH" sz="2100" dirty="0">
                <a:latin typeface="Futura Lt BT" panose="020B0402020204020303" pitchFamily="34" charset="0"/>
              </a:rPr>
              <a:t>Di, 1. Dezember </a:t>
            </a:r>
          </a:p>
          <a:p>
            <a:pPr>
              <a:lnSpc>
                <a:spcPct val="105000"/>
              </a:lnSpc>
            </a:pPr>
            <a:endParaRPr lang="de-CH" sz="2100" dirty="0">
              <a:latin typeface="Futura Lt BT" panose="020B0402020204020303" pitchFamily="34" charset="0"/>
            </a:endParaRPr>
          </a:p>
          <a:p>
            <a:pPr>
              <a:lnSpc>
                <a:spcPct val="105000"/>
              </a:lnSpc>
            </a:pPr>
            <a:r>
              <a:rPr lang="de-CH" sz="2100" dirty="0">
                <a:latin typeface="Futura Lt BT" panose="020B0402020204020303" pitchFamily="34" charset="0"/>
              </a:rPr>
              <a:t>09.30 – 10.00 Uhr </a:t>
            </a:r>
          </a:p>
          <a:p>
            <a:pPr>
              <a:lnSpc>
                <a:spcPct val="105000"/>
              </a:lnSpc>
            </a:pPr>
            <a:r>
              <a:rPr lang="de-CH" sz="2100" dirty="0">
                <a:latin typeface="Futura Lt BT" panose="020B0402020204020303" pitchFamily="34" charset="0"/>
              </a:rPr>
              <a:t>in der Bibliothek Kammgarn</a:t>
            </a:r>
          </a:p>
          <a:p>
            <a:pPr>
              <a:lnSpc>
                <a:spcPct val="105000"/>
              </a:lnSpc>
            </a:pPr>
            <a:endParaRPr lang="de-CH" sz="2100" dirty="0">
              <a:latin typeface="Futura Lt BT" panose="020B0402020204020303" pitchFamily="34" charset="0"/>
            </a:endParaRPr>
          </a:p>
          <a:p>
            <a:pPr>
              <a:lnSpc>
                <a:spcPct val="105000"/>
              </a:lnSpc>
            </a:pPr>
            <a:r>
              <a:rPr lang="de-CH" sz="2100" dirty="0">
                <a:latin typeface="Futura Lt BT" panose="020B0402020204020303" pitchFamily="34" charset="0"/>
              </a:rPr>
              <a:t>Leitung:</a:t>
            </a:r>
          </a:p>
          <a:p>
            <a:pPr>
              <a:lnSpc>
                <a:spcPct val="105000"/>
              </a:lnSpc>
            </a:pPr>
            <a:r>
              <a:rPr lang="de-CH" sz="2100" dirty="0">
                <a:latin typeface="Futura Lt BT" panose="020B0402020204020303" pitchFamily="34" charset="0"/>
              </a:rPr>
              <a:t>Sylvia Bührer</a:t>
            </a:r>
          </a:p>
        </p:txBody>
      </p:sp>
    </p:spTree>
    <p:extLst>
      <p:ext uri="{BB962C8B-B14F-4D97-AF65-F5344CB8AC3E}">
        <p14:creationId xmlns:p14="http://schemas.microsoft.com/office/powerpoint/2010/main" val="3129768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fik 19">
            <a:extLst>
              <a:ext uri="{FF2B5EF4-FFF2-40B4-BE49-F238E27FC236}">
                <a16:creationId xmlns:a16="http://schemas.microsoft.com/office/drawing/2014/main" id="{B0E3D4F6-2E28-2926-3AC1-9676DDD2E568}"/>
              </a:ext>
            </a:extLst>
          </p:cNvPr>
          <p:cNvPicPr>
            <a:picLocks noChangeAspect="1"/>
          </p:cNvPicPr>
          <p:nvPr/>
        </p:nvPicPr>
        <p:blipFill>
          <a:blip r:embed="rId2">
            <a:extLst>
              <a:ext uri="{28A0092B-C50C-407E-A947-70E740481C1C}">
                <a14:useLocalDpi xmlns:a14="http://schemas.microsoft.com/office/drawing/2010/main" val="0"/>
              </a:ext>
            </a:extLst>
          </a:blip>
          <a:srcRect t="26565" r="18680"/>
          <a:stretch/>
        </p:blipFill>
        <p:spPr>
          <a:xfrm>
            <a:off x="9812" y="190499"/>
            <a:ext cx="10682001" cy="7245052"/>
          </a:xfrm>
          <a:prstGeom prst="rect">
            <a:avLst/>
          </a:prstGeom>
        </p:spPr>
      </p:pic>
      <p:sp>
        <p:nvSpPr>
          <p:cNvPr id="14" name="Textfeld 13">
            <a:extLst>
              <a:ext uri="{FF2B5EF4-FFF2-40B4-BE49-F238E27FC236}">
                <a16:creationId xmlns:a16="http://schemas.microsoft.com/office/drawing/2014/main" id="{65751D2A-A358-DAC5-B575-614F8058C264}"/>
              </a:ext>
            </a:extLst>
          </p:cNvPr>
          <p:cNvSpPr txBox="1"/>
          <p:nvPr/>
        </p:nvSpPr>
        <p:spPr>
          <a:xfrm>
            <a:off x="782008" y="9947648"/>
            <a:ext cx="9123196" cy="4278094"/>
          </a:xfrm>
          <a:prstGeom prst="rect">
            <a:avLst/>
          </a:prstGeom>
          <a:noFill/>
        </p:spPr>
        <p:txBody>
          <a:bodyPr wrap="square" rtlCol="0"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95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90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rPr>
              <a:t>Ganz, ganz, ganz, ganz, ganz, ganz, ganz,</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90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rPr>
              <a:t>ganz, ganz, ganz, ganz, ganz, ganz, ganz, ganz, ganz, ganz, ganz, ganz, ganz viel Text.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5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90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rPr>
              <a:t>Und noch etwas mehr, mehr, mehr, mehr Text hier. </a:t>
            </a:r>
            <a:endParaRPr kumimoji="0" lang="de-CH" sz="390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endParaRPr>
          </a:p>
        </p:txBody>
      </p:sp>
      <p:grpSp>
        <p:nvGrpSpPr>
          <p:cNvPr id="10" name="Gruppieren 9">
            <a:extLst>
              <a:ext uri="{FF2B5EF4-FFF2-40B4-BE49-F238E27FC236}">
                <a16:creationId xmlns:a16="http://schemas.microsoft.com/office/drawing/2014/main" id="{FDBDF992-385E-90A1-5D6C-2AD08D689C4A}"/>
              </a:ext>
            </a:extLst>
          </p:cNvPr>
          <p:cNvGrpSpPr/>
          <p:nvPr/>
        </p:nvGrpSpPr>
        <p:grpSpPr>
          <a:xfrm>
            <a:off x="84084" y="5173895"/>
            <a:ext cx="10437728" cy="12000202"/>
            <a:chOff x="247650" y="4562475"/>
            <a:chExt cx="10201275" cy="11727913"/>
          </a:xfrm>
          <a:solidFill>
            <a:srgbClr val="F1FDC9"/>
          </a:solidFill>
        </p:grpSpPr>
        <p:sp>
          <p:nvSpPr>
            <p:cNvPr id="7" name="Freihandform: Form 6">
              <a:extLst>
                <a:ext uri="{FF2B5EF4-FFF2-40B4-BE49-F238E27FC236}">
                  <a16:creationId xmlns:a16="http://schemas.microsoft.com/office/drawing/2014/main" id="{E73DDB11-124F-5CAD-7C3A-574475EFA82E}"/>
                </a:ext>
              </a:extLst>
            </p:cNvPr>
            <p:cNvSpPr/>
            <p:nvPr/>
          </p:nvSpPr>
          <p:spPr>
            <a:xfrm>
              <a:off x="247650" y="4562475"/>
              <a:ext cx="10201275" cy="5915025"/>
            </a:xfrm>
            <a:custGeom>
              <a:avLst/>
              <a:gdLst>
                <a:gd name="connsiteX0" fmla="*/ 3524250 w 10201275"/>
                <a:gd name="connsiteY0" fmla="*/ 2676525 h 5915025"/>
                <a:gd name="connsiteX1" fmla="*/ 10201275 w 10201275"/>
                <a:gd name="connsiteY1" fmla="*/ 0 h 5915025"/>
                <a:gd name="connsiteX2" fmla="*/ 10201275 w 10201275"/>
                <a:gd name="connsiteY2" fmla="*/ 5915025 h 5915025"/>
                <a:gd name="connsiteX3" fmla="*/ 0 w 10201275"/>
                <a:gd name="connsiteY3" fmla="*/ 5915025 h 5915025"/>
                <a:gd name="connsiteX4" fmla="*/ 38100 w 10201275"/>
                <a:gd name="connsiteY4" fmla="*/ 1123950 h 5915025"/>
                <a:gd name="connsiteX5" fmla="*/ 3524250 w 10201275"/>
                <a:gd name="connsiteY5" fmla="*/ 2676525 h 5915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01275" h="5915025">
                  <a:moveTo>
                    <a:pt x="3524250" y="2676525"/>
                  </a:moveTo>
                  <a:lnTo>
                    <a:pt x="10201275" y="0"/>
                  </a:lnTo>
                  <a:lnTo>
                    <a:pt x="10201275" y="5915025"/>
                  </a:lnTo>
                  <a:lnTo>
                    <a:pt x="0" y="5915025"/>
                  </a:lnTo>
                  <a:lnTo>
                    <a:pt x="38100" y="1123950"/>
                  </a:lnTo>
                  <a:lnTo>
                    <a:pt x="3524250" y="267652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hteck 7">
              <a:extLst>
                <a:ext uri="{FF2B5EF4-FFF2-40B4-BE49-F238E27FC236}">
                  <a16:creationId xmlns:a16="http://schemas.microsoft.com/office/drawing/2014/main" id="{8D9EBA84-E716-7370-68AC-0A926D7776BF}"/>
                </a:ext>
              </a:extLst>
            </p:cNvPr>
            <p:cNvSpPr/>
            <p:nvPr/>
          </p:nvSpPr>
          <p:spPr>
            <a:xfrm>
              <a:off x="265088" y="9664504"/>
              <a:ext cx="10179075" cy="6625884"/>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24" name="Gruppieren 23">
            <a:extLst>
              <a:ext uri="{FF2B5EF4-FFF2-40B4-BE49-F238E27FC236}">
                <a16:creationId xmlns:a16="http://schemas.microsoft.com/office/drawing/2014/main" id="{4AB49CFE-4CDA-1772-073B-BDB07C8262FC}"/>
              </a:ext>
            </a:extLst>
          </p:cNvPr>
          <p:cNvGrpSpPr/>
          <p:nvPr/>
        </p:nvGrpSpPr>
        <p:grpSpPr>
          <a:xfrm>
            <a:off x="-13837" y="641404"/>
            <a:ext cx="10719223" cy="14474788"/>
            <a:chOff x="-13837" y="641404"/>
            <a:chExt cx="10719223" cy="14474788"/>
          </a:xfrm>
        </p:grpSpPr>
        <p:sp>
          <p:nvSpPr>
            <p:cNvPr id="11" name="Rechteck 10">
              <a:extLst>
                <a:ext uri="{FF2B5EF4-FFF2-40B4-BE49-F238E27FC236}">
                  <a16:creationId xmlns:a16="http://schemas.microsoft.com/office/drawing/2014/main" id="{7C6DD8AB-D2DB-AC7C-6520-FD1D70085B9B}"/>
                </a:ext>
              </a:extLst>
            </p:cNvPr>
            <p:cNvSpPr/>
            <p:nvPr/>
          </p:nvSpPr>
          <p:spPr>
            <a:xfrm>
              <a:off x="-13837" y="641404"/>
              <a:ext cx="180000" cy="14472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Rechteck 11">
              <a:extLst>
                <a:ext uri="{FF2B5EF4-FFF2-40B4-BE49-F238E27FC236}">
                  <a16:creationId xmlns:a16="http://schemas.microsoft.com/office/drawing/2014/main" id="{8F0C13B3-CE8D-88A1-4229-C8503EAB0ABF}"/>
                </a:ext>
              </a:extLst>
            </p:cNvPr>
            <p:cNvSpPr/>
            <p:nvPr/>
          </p:nvSpPr>
          <p:spPr>
            <a:xfrm>
              <a:off x="10525386" y="993857"/>
              <a:ext cx="180000" cy="140783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hteck 14">
              <a:extLst>
                <a:ext uri="{FF2B5EF4-FFF2-40B4-BE49-F238E27FC236}">
                  <a16:creationId xmlns:a16="http://schemas.microsoft.com/office/drawing/2014/main" id="{7AB7E1DF-AF8D-9144-F8FE-64A9529728A6}"/>
                </a:ext>
              </a:extLst>
            </p:cNvPr>
            <p:cNvSpPr/>
            <p:nvPr/>
          </p:nvSpPr>
          <p:spPr>
            <a:xfrm>
              <a:off x="9812" y="14936192"/>
              <a:ext cx="10692000" cy="1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7" name="Textfeld 26">
            <a:extLst>
              <a:ext uri="{FF2B5EF4-FFF2-40B4-BE49-F238E27FC236}">
                <a16:creationId xmlns:a16="http://schemas.microsoft.com/office/drawing/2014/main" id="{75466265-7CF3-0708-A1F1-E07AE22AF929}"/>
              </a:ext>
            </a:extLst>
          </p:cNvPr>
          <p:cNvSpPr txBox="1"/>
          <p:nvPr/>
        </p:nvSpPr>
        <p:spPr>
          <a:xfrm>
            <a:off x="3570307" y="9286691"/>
            <a:ext cx="6761453" cy="5160965"/>
          </a:xfrm>
          <a:prstGeom prst="rect">
            <a:avLst/>
          </a:prstGeom>
          <a:noFill/>
        </p:spPr>
        <p:txBody>
          <a:bodyPr wrap="square" rtlCol="0" anchor="b" anchorCtr="0">
            <a:spAutoFit/>
          </a:bodyPr>
          <a:lstStyle/>
          <a:p>
            <a:pPr>
              <a:lnSpc>
                <a:spcPct val="105000"/>
              </a:lnSpc>
            </a:pPr>
            <a:r>
              <a:rPr lang="de-DE" sz="2100" dirty="0">
                <a:latin typeface="Futura Hv BT" panose="020B0702020204020204" pitchFamily="34" charset="0"/>
              </a:rPr>
              <a:t>Mit Reimen und Fingerspielen entdecken </a:t>
            </a:r>
          </a:p>
          <a:p>
            <a:pPr>
              <a:lnSpc>
                <a:spcPct val="105000"/>
              </a:lnSpc>
            </a:pPr>
            <a:r>
              <a:rPr lang="de-DE" sz="2100" dirty="0">
                <a:latin typeface="Futura Hv BT" panose="020B0702020204020204" pitchFamily="34" charset="0"/>
              </a:rPr>
              <a:t>Eltern gemeinsam mit ihrem Kleinkind im Alter </a:t>
            </a:r>
          </a:p>
          <a:p>
            <a:pPr>
              <a:lnSpc>
                <a:spcPct val="105000"/>
              </a:lnSpc>
            </a:pPr>
            <a:r>
              <a:rPr lang="de-DE" sz="2100" dirty="0">
                <a:latin typeface="Futura Hv BT" panose="020B0702020204020204" pitchFamily="34" charset="0"/>
              </a:rPr>
              <a:t>von 0 bis 2 Jahren die Welt der Sprache und Fantasie.</a:t>
            </a:r>
          </a:p>
          <a:p>
            <a:pPr>
              <a:lnSpc>
                <a:spcPct val="105000"/>
              </a:lnSpc>
            </a:pPr>
            <a:endParaRPr lang="de-DE" sz="2100" dirty="0">
              <a:latin typeface="Futura Lt BT" panose="020B0402020204020303" pitchFamily="34" charset="0"/>
            </a:endParaRPr>
          </a:p>
          <a:p>
            <a:pPr>
              <a:lnSpc>
                <a:spcPct val="105000"/>
              </a:lnSpc>
            </a:pPr>
            <a:r>
              <a:rPr lang="de-DE" sz="2100" dirty="0">
                <a:latin typeface="Futura Lt BT" panose="020B0402020204020303" pitchFamily="34" charset="0"/>
              </a:rPr>
              <a:t>Kinder nehmen von Geburt an Kontakt zu ihrer Umwelt auf. Babys reagieren sensibel auf Geräusche, Rhythmen und Klänge. Singen Sie mit Ihrem Kind, hören Sie mit ihm Musik und sprechen Sie mit ihm lustige Verse und Reime. </a:t>
            </a:r>
          </a:p>
          <a:p>
            <a:pPr>
              <a:lnSpc>
                <a:spcPct val="105000"/>
              </a:lnSpc>
            </a:pPr>
            <a:r>
              <a:rPr lang="de-DE" sz="2100" dirty="0">
                <a:latin typeface="Futura Lt BT" panose="020B0402020204020303" pitchFamily="34" charset="0"/>
              </a:rPr>
              <a:t>Lassen Sie es eintauchen in den Klang der eigenen Sprache und öffnen Sie ihm die Tür für eine gesunde Sprachentwicklung.</a:t>
            </a:r>
          </a:p>
          <a:p>
            <a:pPr>
              <a:lnSpc>
                <a:spcPct val="105000"/>
              </a:lnSpc>
            </a:pPr>
            <a:endParaRPr lang="de-DE" sz="2100" dirty="0">
              <a:latin typeface="Futura Lt BT" panose="020B0402020204020303" pitchFamily="34" charset="0"/>
            </a:endParaRPr>
          </a:p>
          <a:p>
            <a:pPr>
              <a:lnSpc>
                <a:spcPct val="105000"/>
              </a:lnSpc>
            </a:pPr>
            <a:r>
              <a:rPr lang="de-DE" sz="2100" dirty="0">
                <a:latin typeface="Futura Lt BT" panose="020B0402020204020303" pitchFamily="34" charset="0"/>
              </a:rPr>
              <a:t>Die Veranstaltung ist kostenlos und kann ohne Voranmeldung besucht werden.</a:t>
            </a:r>
            <a:endParaRPr lang="de-CH" sz="2100" dirty="0">
              <a:latin typeface="Futura Lt BT" panose="020B0402020204020303" pitchFamily="34" charset="0"/>
            </a:endParaRPr>
          </a:p>
        </p:txBody>
      </p:sp>
      <p:sp>
        <p:nvSpPr>
          <p:cNvPr id="28" name="Textfeld 27">
            <a:extLst>
              <a:ext uri="{FF2B5EF4-FFF2-40B4-BE49-F238E27FC236}">
                <a16:creationId xmlns:a16="http://schemas.microsoft.com/office/drawing/2014/main" id="{93807C6B-90EF-EA53-9954-2CCBC1BB3668}"/>
              </a:ext>
            </a:extLst>
          </p:cNvPr>
          <p:cNvSpPr txBox="1"/>
          <p:nvPr/>
        </p:nvSpPr>
        <p:spPr>
          <a:xfrm>
            <a:off x="3554471" y="8443676"/>
            <a:ext cx="7158624" cy="738664"/>
          </a:xfrm>
          <a:prstGeom prst="rect">
            <a:avLst/>
          </a:prstGeom>
          <a:noFill/>
        </p:spPr>
        <p:txBody>
          <a:bodyPr wrap="square" rtlCol="0">
            <a:spAutoFit/>
          </a:bodyPr>
          <a:lstStyle/>
          <a:p>
            <a:r>
              <a:rPr lang="de-CH" sz="4200" b="1" dirty="0">
                <a:latin typeface="Georgia" panose="02040502050405020303" pitchFamily="18" charset="0"/>
              </a:rPr>
              <a:t>Buchstart</a:t>
            </a:r>
          </a:p>
        </p:txBody>
      </p:sp>
      <p:sp>
        <p:nvSpPr>
          <p:cNvPr id="4" name="Rechteck 3">
            <a:extLst>
              <a:ext uri="{FF2B5EF4-FFF2-40B4-BE49-F238E27FC236}">
                <a16:creationId xmlns:a16="http://schemas.microsoft.com/office/drawing/2014/main" id="{3AA60BC7-4D35-404D-B92A-26476E5C4767}"/>
              </a:ext>
            </a:extLst>
          </p:cNvPr>
          <p:cNvSpPr/>
          <p:nvPr/>
        </p:nvSpPr>
        <p:spPr>
          <a:xfrm>
            <a:off x="-13836" y="-7648"/>
            <a:ext cx="10722308" cy="12733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Grafik 4">
            <a:extLst>
              <a:ext uri="{FF2B5EF4-FFF2-40B4-BE49-F238E27FC236}">
                <a16:creationId xmlns:a16="http://schemas.microsoft.com/office/drawing/2014/main" id="{C7203895-DD95-8299-7D6E-B50CC77F4B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426" y="168598"/>
            <a:ext cx="2916000" cy="1027451"/>
          </a:xfrm>
          <a:prstGeom prst="rect">
            <a:avLst/>
          </a:prstGeom>
        </p:spPr>
      </p:pic>
      <p:cxnSp>
        <p:nvCxnSpPr>
          <p:cNvPr id="19" name="Gerader Verbinder 18">
            <a:extLst>
              <a:ext uri="{FF2B5EF4-FFF2-40B4-BE49-F238E27FC236}">
                <a16:creationId xmlns:a16="http://schemas.microsoft.com/office/drawing/2014/main" id="{3CA5CB77-00C9-F371-39BC-82894DE9459B}"/>
              </a:ext>
            </a:extLst>
          </p:cNvPr>
          <p:cNvCxnSpPr>
            <a:cxnSpLocks/>
          </p:cNvCxnSpPr>
          <p:nvPr/>
        </p:nvCxnSpPr>
        <p:spPr>
          <a:xfrm>
            <a:off x="787341" y="10688875"/>
            <a:ext cx="2160000"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22" name="Textfeld 21">
            <a:extLst>
              <a:ext uri="{FF2B5EF4-FFF2-40B4-BE49-F238E27FC236}">
                <a16:creationId xmlns:a16="http://schemas.microsoft.com/office/drawing/2014/main" id="{BCD19881-5FB3-F7EC-4D4A-041EE08F2519}"/>
              </a:ext>
            </a:extLst>
          </p:cNvPr>
          <p:cNvSpPr txBox="1"/>
          <p:nvPr/>
        </p:nvSpPr>
        <p:spPr>
          <a:xfrm>
            <a:off x="706758" y="8257583"/>
            <a:ext cx="2615492" cy="6178936"/>
          </a:xfrm>
          <a:prstGeom prst="rect">
            <a:avLst/>
          </a:prstGeom>
          <a:noFill/>
        </p:spPr>
        <p:txBody>
          <a:bodyPr wrap="square" rtlCol="0" anchor="b" anchorCtr="0">
            <a:spAutoFit/>
          </a:bodyPr>
          <a:lstStyle/>
          <a:p>
            <a:pPr>
              <a:lnSpc>
                <a:spcPct val="105000"/>
              </a:lnSpc>
            </a:pPr>
            <a:r>
              <a:rPr lang="de-CH" sz="2100" dirty="0">
                <a:latin typeface="Futura Lt BT" panose="020B0402020204020303" pitchFamily="34" charset="0"/>
              </a:rPr>
              <a:t>Di, 7. Juli</a:t>
            </a:r>
          </a:p>
          <a:p>
            <a:pPr>
              <a:lnSpc>
                <a:spcPct val="105000"/>
              </a:lnSpc>
            </a:pPr>
            <a:r>
              <a:rPr lang="de-CH" sz="2100" dirty="0">
                <a:latin typeface="Futura Lt BT" panose="020B0402020204020303" pitchFamily="34" charset="0"/>
              </a:rPr>
              <a:t>Di, 4. August</a:t>
            </a:r>
          </a:p>
          <a:p>
            <a:pPr>
              <a:lnSpc>
                <a:spcPct val="105000"/>
              </a:lnSpc>
            </a:pPr>
            <a:endParaRPr lang="de-CH" sz="2100" dirty="0">
              <a:latin typeface="Futura Lt BT" panose="020B0402020204020303" pitchFamily="34" charset="0"/>
            </a:endParaRPr>
          </a:p>
          <a:p>
            <a:pPr>
              <a:lnSpc>
                <a:spcPct val="105000"/>
              </a:lnSpc>
            </a:pPr>
            <a:r>
              <a:rPr lang="de-CH" sz="2100" dirty="0">
                <a:latin typeface="Futura Lt BT" panose="020B0402020204020303" pitchFamily="34" charset="0"/>
              </a:rPr>
              <a:t>09.30 – 10.00 Uhr </a:t>
            </a:r>
          </a:p>
          <a:p>
            <a:pPr>
              <a:lnSpc>
                <a:spcPct val="105000"/>
              </a:lnSpc>
            </a:pPr>
            <a:r>
              <a:rPr lang="de-CH" sz="2100" dirty="0">
                <a:latin typeface="Futura Lt BT" panose="020B0402020204020303" pitchFamily="34" charset="0"/>
              </a:rPr>
              <a:t>in der Bibliothek Agnesenschütte</a:t>
            </a:r>
          </a:p>
          <a:p>
            <a:pPr>
              <a:lnSpc>
                <a:spcPct val="105000"/>
              </a:lnSpc>
            </a:pPr>
            <a:endParaRPr lang="de-CH" sz="2100" dirty="0">
              <a:latin typeface="Futura Lt BT" panose="020B0402020204020303" pitchFamily="34" charset="0"/>
            </a:endParaRPr>
          </a:p>
          <a:p>
            <a:pPr>
              <a:lnSpc>
                <a:spcPct val="105000"/>
              </a:lnSpc>
            </a:pPr>
            <a:endParaRPr lang="de-CH" sz="2100" dirty="0">
              <a:latin typeface="Futura Lt BT" panose="020B0402020204020303" pitchFamily="34" charset="0"/>
            </a:endParaRPr>
          </a:p>
          <a:p>
            <a:pPr>
              <a:lnSpc>
                <a:spcPct val="105000"/>
              </a:lnSpc>
            </a:pPr>
            <a:r>
              <a:rPr lang="de-CH" sz="2100" dirty="0">
                <a:latin typeface="Futura Lt BT" panose="020B0402020204020303" pitchFamily="34" charset="0"/>
              </a:rPr>
              <a:t>Di, 6. Oktober</a:t>
            </a:r>
          </a:p>
          <a:p>
            <a:pPr>
              <a:lnSpc>
                <a:spcPct val="105000"/>
              </a:lnSpc>
            </a:pPr>
            <a:r>
              <a:rPr lang="de-CH" sz="2100" dirty="0">
                <a:latin typeface="Futura Lt BT" panose="020B0402020204020303" pitchFamily="34" charset="0"/>
              </a:rPr>
              <a:t>Di, 3. November</a:t>
            </a:r>
          </a:p>
          <a:p>
            <a:pPr>
              <a:lnSpc>
                <a:spcPct val="105000"/>
              </a:lnSpc>
            </a:pPr>
            <a:r>
              <a:rPr lang="de-CH" sz="2100" dirty="0">
                <a:latin typeface="Futura Lt BT" panose="020B0402020204020303" pitchFamily="34" charset="0"/>
              </a:rPr>
              <a:t>Di, 1. Dezember </a:t>
            </a:r>
          </a:p>
          <a:p>
            <a:pPr>
              <a:lnSpc>
                <a:spcPct val="105000"/>
              </a:lnSpc>
            </a:pPr>
            <a:endParaRPr lang="de-CH" sz="2100" dirty="0">
              <a:latin typeface="Futura Lt BT" panose="020B0402020204020303" pitchFamily="34" charset="0"/>
            </a:endParaRPr>
          </a:p>
          <a:p>
            <a:pPr>
              <a:lnSpc>
                <a:spcPct val="105000"/>
              </a:lnSpc>
            </a:pPr>
            <a:r>
              <a:rPr lang="de-CH" sz="2100" dirty="0">
                <a:latin typeface="Futura Lt BT" panose="020B0402020204020303" pitchFamily="34" charset="0"/>
              </a:rPr>
              <a:t>09.30 – 10.00 Uhr </a:t>
            </a:r>
          </a:p>
          <a:p>
            <a:pPr>
              <a:lnSpc>
                <a:spcPct val="105000"/>
              </a:lnSpc>
            </a:pPr>
            <a:r>
              <a:rPr lang="de-CH" sz="2100" dirty="0">
                <a:latin typeface="Futura Lt BT" panose="020B0402020204020303" pitchFamily="34" charset="0"/>
              </a:rPr>
              <a:t>in der Bibliothek Kammgarn</a:t>
            </a:r>
          </a:p>
          <a:p>
            <a:pPr>
              <a:lnSpc>
                <a:spcPct val="105000"/>
              </a:lnSpc>
            </a:pPr>
            <a:endParaRPr lang="de-CH" sz="2100" dirty="0">
              <a:latin typeface="Futura Lt BT" panose="020B0402020204020303" pitchFamily="34" charset="0"/>
            </a:endParaRPr>
          </a:p>
          <a:p>
            <a:pPr>
              <a:lnSpc>
                <a:spcPct val="105000"/>
              </a:lnSpc>
            </a:pPr>
            <a:r>
              <a:rPr lang="de-CH" sz="2100" dirty="0">
                <a:latin typeface="Futura Lt BT" panose="020B0402020204020303" pitchFamily="34" charset="0"/>
              </a:rPr>
              <a:t>Leitung:</a:t>
            </a:r>
          </a:p>
          <a:p>
            <a:pPr>
              <a:lnSpc>
                <a:spcPct val="105000"/>
              </a:lnSpc>
            </a:pPr>
            <a:r>
              <a:rPr lang="de-CH" sz="2100" dirty="0">
                <a:latin typeface="Futura Lt BT" panose="020B0402020204020303" pitchFamily="34" charset="0"/>
              </a:rPr>
              <a:t>Sylvia Bührer</a:t>
            </a:r>
          </a:p>
        </p:txBody>
      </p:sp>
    </p:spTree>
    <p:extLst>
      <p:ext uri="{BB962C8B-B14F-4D97-AF65-F5344CB8AC3E}">
        <p14:creationId xmlns:p14="http://schemas.microsoft.com/office/powerpoint/2010/main" val="593147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fik 19">
            <a:extLst>
              <a:ext uri="{FF2B5EF4-FFF2-40B4-BE49-F238E27FC236}">
                <a16:creationId xmlns:a16="http://schemas.microsoft.com/office/drawing/2014/main" id="{B0E3D4F6-2E28-2926-3AC1-9676DDD2E568}"/>
              </a:ext>
            </a:extLst>
          </p:cNvPr>
          <p:cNvPicPr>
            <a:picLocks noChangeAspect="1"/>
          </p:cNvPicPr>
          <p:nvPr/>
        </p:nvPicPr>
        <p:blipFill>
          <a:blip r:embed="rId2">
            <a:extLst>
              <a:ext uri="{28A0092B-C50C-407E-A947-70E740481C1C}">
                <a14:useLocalDpi xmlns:a14="http://schemas.microsoft.com/office/drawing/2010/main" val="0"/>
              </a:ext>
            </a:extLst>
          </a:blip>
          <a:srcRect t="26565" r="18680"/>
          <a:stretch/>
        </p:blipFill>
        <p:spPr>
          <a:xfrm>
            <a:off x="9812" y="190499"/>
            <a:ext cx="10682001" cy="7245052"/>
          </a:xfrm>
          <a:prstGeom prst="rect">
            <a:avLst/>
          </a:prstGeom>
        </p:spPr>
      </p:pic>
      <p:sp>
        <p:nvSpPr>
          <p:cNvPr id="14" name="Textfeld 13">
            <a:extLst>
              <a:ext uri="{FF2B5EF4-FFF2-40B4-BE49-F238E27FC236}">
                <a16:creationId xmlns:a16="http://schemas.microsoft.com/office/drawing/2014/main" id="{65751D2A-A358-DAC5-B575-614F8058C264}"/>
              </a:ext>
            </a:extLst>
          </p:cNvPr>
          <p:cNvSpPr txBox="1"/>
          <p:nvPr/>
        </p:nvSpPr>
        <p:spPr>
          <a:xfrm>
            <a:off x="782008" y="9947648"/>
            <a:ext cx="9123196" cy="4278094"/>
          </a:xfrm>
          <a:prstGeom prst="rect">
            <a:avLst/>
          </a:prstGeom>
          <a:noFill/>
        </p:spPr>
        <p:txBody>
          <a:bodyPr wrap="square" rtlCol="0"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95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90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rPr>
              <a:t>Ganz, ganz, ganz, ganz, ganz, ganz, ganz,</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90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rPr>
              <a:t>ganz, ganz, ganz, ganz, ganz, ganz, ganz, ganz, ganz, ganz, ganz, ganz, ganz viel Text.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5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390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rPr>
              <a:t>Und noch etwas mehr, mehr, mehr, mehr Text hier. </a:t>
            </a:r>
            <a:endParaRPr kumimoji="0" lang="de-CH" sz="3900" b="0" i="0" u="none" strike="noStrike" kern="1200" cap="none" spc="0" normalizeH="0" baseline="0" noProof="0" dirty="0">
              <a:ln>
                <a:noFill/>
              </a:ln>
              <a:solidFill>
                <a:prstClr val="black"/>
              </a:solidFill>
              <a:effectLst/>
              <a:uLnTx/>
              <a:uFillTx/>
              <a:latin typeface="Futura Lt BT" panose="020B0402020204020303" pitchFamily="34" charset="0"/>
              <a:ea typeface="+mn-ea"/>
              <a:cs typeface="+mn-cs"/>
            </a:endParaRPr>
          </a:p>
        </p:txBody>
      </p:sp>
      <p:grpSp>
        <p:nvGrpSpPr>
          <p:cNvPr id="10" name="Gruppieren 9">
            <a:extLst>
              <a:ext uri="{FF2B5EF4-FFF2-40B4-BE49-F238E27FC236}">
                <a16:creationId xmlns:a16="http://schemas.microsoft.com/office/drawing/2014/main" id="{FDBDF992-385E-90A1-5D6C-2AD08D689C4A}"/>
              </a:ext>
            </a:extLst>
          </p:cNvPr>
          <p:cNvGrpSpPr/>
          <p:nvPr/>
        </p:nvGrpSpPr>
        <p:grpSpPr>
          <a:xfrm>
            <a:off x="84084" y="5173895"/>
            <a:ext cx="10437728" cy="12000202"/>
            <a:chOff x="247650" y="4562475"/>
            <a:chExt cx="10201275" cy="11727913"/>
          </a:xfrm>
          <a:solidFill>
            <a:schemeClr val="accent4">
              <a:lumMod val="20000"/>
              <a:lumOff val="80000"/>
            </a:schemeClr>
          </a:solidFill>
        </p:grpSpPr>
        <p:sp>
          <p:nvSpPr>
            <p:cNvPr id="7" name="Freihandform: Form 6">
              <a:extLst>
                <a:ext uri="{FF2B5EF4-FFF2-40B4-BE49-F238E27FC236}">
                  <a16:creationId xmlns:a16="http://schemas.microsoft.com/office/drawing/2014/main" id="{E73DDB11-124F-5CAD-7C3A-574475EFA82E}"/>
                </a:ext>
              </a:extLst>
            </p:cNvPr>
            <p:cNvSpPr/>
            <p:nvPr/>
          </p:nvSpPr>
          <p:spPr>
            <a:xfrm>
              <a:off x="247650" y="4562475"/>
              <a:ext cx="10201275" cy="5915025"/>
            </a:xfrm>
            <a:custGeom>
              <a:avLst/>
              <a:gdLst>
                <a:gd name="connsiteX0" fmla="*/ 3524250 w 10201275"/>
                <a:gd name="connsiteY0" fmla="*/ 2676525 h 5915025"/>
                <a:gd name="connsiteX1" fmla="*/ 10201275 w 10201275"/>
                <a:gd name="connsiteY1" fmla="*/ 0 h 5915025"/>
                <a:gd name="connsiteX2" fmla="*/ 10201275 w 10201275"/>
                <a:gd name="connsiteY2" fmla="*/ 5915025 h 5915025"/>
                <a:gd name="connsiteX3" fmla="*/ 0 w 10201275"/>
                <a:gd name="connsiteY3" fmla="*/ 5915025 h 5915025"/>
                <a:gd name="connsiteX4" fmla="*/ 38100 w 10201275"/>
                <a:gd name="connsiteY4" fmla="*/ 1123950 h 5915025"/>
                <a:gd name="connsiteX5" fmla="*/ 3524250 w 10201275"/>
                <a:gd name="connsiteY5" fmla="*/ 2676525 h 5915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01275" h="5915025">
                  <a:moveTo>
                    <a:pt x="3524250" y="2676525"/>
                  </a:moveTo>
                  <a:lnTo>
                    <a:pt x="10201275" y="0"/>
                  </a:lnTo>
                  <a:lnTo>
                    <a:pt x="10201275" y="5915025"/>
                  </a:lnTo>
                  <a:lnTo>
                    <a:pt x="0" y="5915025"/>
                  </a:lnTo>
                  <a:lnTo>
                    <a:pt x="38100" y="1123950"/>
                  </a:lnTo>
                  <a:lnTo>
                    <a:pt x="3524250" y="267652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hteck 7">
              <a:extLst>
                <a:ext uri="{FF2B5EF4-FFF2-40B4-BE49-F238E27FC236}">
                  <a16:creationId xmlns:a16="http://schemas.microsoft.com/office/drawing/2014/main" id="{8D9EBA84-E716-7370-68AC-0A926D7776BF}"/>
                </a:ext>
              </a:extLst>
            </p:cNvPr>
            <p:cNvSpPr/>
            <p:nvPr/>
          </p:nvSpPr>
          <p:spPr>
            <a:xfrm>
              <a:off x="265088" y="9664504"/>
              <a:ext cx="10179075" cy="6625884"/>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nvGrpSpPr>
          <p:cNvPr id="24" name="Gruppieren 23">
            <a:extLst>
              <a:ext uri="{FF2B5EF4-FFF2-40B4-BE49-F238E27FC236}">
                <a16:creationId xmlns:a16="http://schemas.microsoft.com/office/drawing/2014/main" id="{4AB49CFE-4CDA-1772-073B-BDB07C8262FC}"/>
              </a:ext>
            </a:extLst>
          </p:cNvPr>
          <p:cNvGrpSpPr/>
          <p:nvPr/>
        </p:nvGrpSpPr>
        <p:grpSpPr>
          <a:xfrm>
            <a:off x="-13837" y="641404"/>
            <a:ext cx="10719223" cy="14474788"/>
            <a:chOff x="-13837" y="641404"/>
            <a:chExt cx="10719223" cy="14474788"/>
          </a:xfrm>
        </p:grpSpPr>
        <p:sp>
          <p:nvSpPr>
            <p:cNvPr id="11" name="Rechteck 10">
              <a:extLst>
                <a:ext uri="{FF2B5EF4-FFF2-40B4-BE49-F238E27FC236}">
                  <a16:creationId xmlns:a16="http://schemas.microsoft.com/office/drawing/2014/main" id="{7C6DD8AB-D2DB-AC7C-6520-FD1D70085B9B}"/>
                </a:ext>
              </a:extLst>
            </p:cNvPr>
            <p:cNvSpPr/>
            <p:nvPr/>
          </p:nvSpPr>
          <p:spPr>
            <a:xfrm>
              <a:off x="-13837" y="641404"/>
              <a:ext cx="180000" cy="14472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Rechteck 11">
              <a:extLst>
                <a:ext uri="{FF2B5EF4-FFF2-40B4-BE49-F238E27FC236}">
                  <a16:creationId xmlns:a16="http://schemas.microsoft.com/office/drawing/2014/main" id="{8F0C13B3-CE8D-88A1-4229-C8503EAB0ABF}"/>
                </a:ext>
              </a:extLst>
            </p:cNvPr>
            <p:cNvSpPr/>
            <p:nvPr/>
          </p:nvSpPr>
          <p:spPr>
            <a:xfrm>
              <a:off x="10525386" y="993857"/>
              <a:ext cx="180000" cy="140783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hteck 14">
              <a:extLst>
                <a:ext uri="{FF2B5EF4-FFF2-40B4-BE49-F238E27FC236}">
                  <a16:creationId xmlns:a16="http://schemas.microsoft.com/office/drawing/2014/main" id="{7AB7E1DF-AF8D-9144-F8FE-64A9529728A6}"/>
                </a:ext>
              </a:extLst>
            </p:cNvPr>
            <p:cNvSpPr/>
            <p:nvPr/>
          </p:nvSpPr>
          <p:spPr>
            <a:xfrm>
              <a:off x="9812" y="14936192"/>
              <a:ext cx="10692000" cy="18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7" name="Textfeld 26">
            <a:extLst>
              <a:ext uri="{FF2B5EF4-FFF2-40B4-BE49-F238E27FC236}">
                <a16:creationId xmlns:a16="http://schemas.microsoft.com/office/drawing/2014/main" id="{75466265-7CF3-0708-A1F1-E07AE22AF929}"/>
              </a:ext>
            </a:extLst>
          </p:cNvPr>
          <p:cNvSpPr txBox="1"/>
          <p:nvPr/>
        </p:nvSpPr>
        <p:spPr>
          <a:xfrm>
            <a:off x="3570307" y="9286691"/>
            <a:ext cx="6761453" cy="5160965"/>
          </a:xfrm>
          <a:prstGeom prst="rect">
            <a:avLst/>
          </a:prstGeom>
          <a:noFill/>
        </p:spPr>
        <p:txBody>
          <a:bodyPr wrap="square" rtlCol="0" anchor="b" anchorCtr="0">
            <a:spAutoFit/>
          </a:bodyPr>
          <a:lstStyle/>
          <a:p>
            <a:pPr>
              <a:lnSpc>
                <a:spcPct val="105000"/>
              </a:lnSpc>
            </a:pPr>
            <a:r>
              <a:rPr lang="de-DE" sz="2100" dirty="0">
                <a:latin typeface="Futura Hv BT" panose="020B0702020204020204" pitchFamily="34" charset="0"/>
              </a:rPr>
              <a:t>Mit Reimen und Fingerspielen entdecken </a:t>
            </a:r>
          </a:p>
          <a:p>
            <a:pPr>
              <a:lnSpc>
                <a:spcPct val="105000"/>
              </a:lnSpc>
            </a:pPr>
            <a:r>
              <a:rPr lang="de-DE" sz="2100" dirty="0">
                <a:latin typeface="Futura Hv BT" panose="020B0702020204020204" pitchFamily="34" charset="0"/>
              </a:rPr>
              <a:t>Eltern gemeinsam mit ihrem Kleinkind im Alter </a:t>
            </a:r>
          </a:p>
          <a:p>
            <a:pPr>
              <a:lnSpc>
                <a:spcPct val="105000"/>
              </a:lnSpc>
            </a:pPr>
            <a:r>
              <a:rPr lang="de-DE" sz="2100" dirty="0">
                <a:latin typeface="Futura Hv BT" panose="020B0702020204020204" pitchFamily="34" charset="0"/>
              </a:rPr>
              <a:t>von 0 bis 2 Jahren die Welt der Sprache und Fantasie.</a:t>
            </a:r>
          </a:p>
          <a:p>
            <a:pPr>
              <a:lnSpc>
                <a:spcPct val="105000"/>
              </a:lnSpc>
            </a:pPr>
            <a:endParaRPr lang="de-DE" sz="2100" dirty="0">
              <a:latin typeface="Futura Lt BT" panose="020B0402020204020303" pitchFamily="34" charset="0"/>
            </a:endParaRPr>
          </a:p>
          <a:p>
            <a:pPr>
              <a:lnSpc>
                <a:spcPct val="105000"/>
              </a:lnSpc>
            </a:pPr>
            <a:r>
              <a:rPr lang="de-DE" sz="2100" dirty="0">
                <a:latin typeface="Futura Lt BT" panose="020B0402020204020303" pitchFamily="34" charset="0"/>
              </a:rPr>
              <a:t>Kinder nehmen von Geburt an Kontakt zu ihrer Umwelt auf. Babys reagieren sensibel auf Geräusche, Rhythmen und Klänge. Singen Sie mit Ihrem Kind, hören Sie mit ihm Musik und sprechen Sie mit ihm lustige Verse und Reime. </a:t>
            </a:r>
          </a:p>
          <a:p>
            <a:pPr>
              <a:lnSpc>
                <a:spcPct val="105000"/>
              </a:lnSpc>
            </a:pPr>
            <a:r>
              <a:rPr lang="de-DE" sz="2100" dirty="0">
                <a:latin typeface="Futura Lt BT" panose="020B0402020204020303" pitchFamily="34" charset="0"/>
              </a:rPr>
              <a:t>Lassen Sie es eintauchen in den Klang der eigenen Sprache und öffnen Sie ihm die Tür für eine gesunde Sprachentwicklung.</a:t>
            </a:r>
          </a:p>
          <a:p>
            <a:pPr>
              <a:lnSpc>
                <a:spcPct val="105000"/>
              </a:lnSpc>
            </a:pPr>
            <a:endParaRPr lang="de-DE" sz="2100" dirty="0">
              <a:latin typeface="Futura Lt BT" panose="020B0402020204020303" pitchFamily="34" charset="0"/>
            </a:endParaRPr>
          </a:p>
          <a:p>
            <a:pPr>
              <a:lnSpc>
                <a:spcPct val="105000"/>
              </a:lnSpc>
            </a:pPr>
            <a:r>
              <a:rPr lang="de-DE" sz="2100" dirty="0">
                <a:latin typeface="Futura Lt BT" panose="020B0402020204020303" pitchFamily="34" charset="0"/>
              </a:rPr>
              <a:t>Die Veranstaltung ist kostenlos und kann ohne Voranmeldung besucht werden.</a:t>
            </a:r>
            <a:endParaRPr lang="de-CH" sz="2100" dirty="0">
              <a:latin typeface="Futura Lt BT" panose="020B0402020204020303" pitchFamily="34" charset="0"/>
            </a:endParaRPr>
          </a:p>
        </p:txBody>
      </p:sp>
      <p:sp>
        <p:nvSpPr>
          <p:cNvPr id="28" name="Textfeld 27">
            <a:extLst>
              <a:ext uri="{FF2B5EF4-FFF2-40B4-BE49-F238E27FC236}">
                <a16:creationId xmlns:a16="http://schemas.microsoft.com/office/drawing/2014/main" id="{93807C6B-90EF-EA53-9954-2CCBC1BB3668}"/>
              </a:ext>
            </a:extLst>
          </p:cNvPr>
          <p:cNvSpPr txBox="1"/>
          <p:nvPr/>
        </p:nvSpPr>
        <p:spPr>
          <a:xfrm>
            <a:off x="3554471" y="8443676"/>
            <a:ext cx="7158624" cy="738664"/>
          </a:xfrm>
          <a:prstGeom prst="rect">
            <a:avLst/>
          </a:prstGeom>
          <a:noFill/>
        </p:spPr>
        <p:txBody>
          <a:bodyPr wrap="square" rtlCol="0">
            <a:spAutoFit/>
          </a:bodyPr>
          <a:lstStyle/>
          <a:p>
            <a:r>
              <a:rPr lang="de-CH" sz="4200" b="1" dirty="0">
                <a:latin typeface="Georgia" panose="02040502050405020303" pitchFamily="18" charset="0"/>
              </a:rPr>
              <a:t>Buchstart</a:t>
            </a:r>
          </a:p>
        </p:txBody>
      </p:sp>
      <p:sp>
        <p:nvSpPr>
          <p:cNvPr id="4" name="Rechteck 3">
            <a:extLst>
              <a:ext uri="{FF2B5EF4-FFF2-40B4-BE49-F238E27FC236}">
                <a16:creationId xmlns:a16="http://schemas.microsoft.com/office/drawing/2014/main" id="{3AA60BC7-4D35-404D-B92A-26476E5C4767}"/>
              </a:ext>
            </a:extLst>
          </p:cNvPr>
          <p:cNvSpPr/>
          <p:nvPr/>
        </p:nvSpPr>
        <p:spPr>
          <a:xfrm>
            <a:off x="-13836" y="-7648"/>
            <a:ext cx="10722308" cy="12733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Grafik 4">
            <a:extLst>
              <a:ext uri="{FF2B5EF4-FFF2-40B4-BE49-F238E27FC236}">
                <a16:creationId xmlns:a16="http://schemas.microsoft.com/office/drawing/2014/main" id="{C7203895-DD95-8299-7D6E-B50CC77F4B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426" y="168598"/>
            <a:ext cx="2916000" cy="1027451"/>
          </a:xfrm>
          <a:prstGeom prst="rect">
            <a:avLst/>
          </a:prstGeom>
        </p:spPr>
      </p:pic>
      <p:grpSp>
        <p:nvGrpSpPr>
          <p:cNvPr id="9" name="Gruppieren 8">
            <a:extLst>
              <a:ext uri="{FF2B5EF4-FFF2-40B4-BE49-F238E27FC236}">
                <a16:creationId xmlns:a16="http://schemas.microsoft.com/office/drawing/2014/main" id="{9F4BCE44-BC1E-818B-FB42-33063312A85E}"/>
              </a:ext>
            </a:extLst>
          </p:cNvPr>
          <p:cNvGrpSpPr/>
          <p:nvPr/>
        </p:nvGrpSpPr>
        <p:grpSpPr>
          <a:xfrm>
            <a:off x="178235" y="7364380"/>
            <a:ext cx="4267060" cy="7573643"/>
            <a:chOff x="199255" y="7185706"/>
            <a:chExt cx="4267060" cy="7573643"/>
          </a:xfrm>
        </p:grpSpPr>
        <p:grpSp>
          <p:nvGrpSpPr>
            <p:cNvPr id="13" name="Gruppieren 12">
              <a:extLst>
                <a:ext uri="{FF2B5EF4-FFF2-40B4-BE49-F238E27FC236}">
                  <a16:creationId xmlns:a16="http://schemas.microsoft.com/office/drawing/2014/main" id="{CFAE1B5A-9F71-7F28-C1C0-B2DBD06CC4CB}"/>
                </a:ext>
              </a:extLst>
            </p:cNvPr>
            <p:cNvGrpSpPr/>
            <p:nvPr/>
          </p:nvGrpSpPr>
          <p:grpSpPr>
            <a:xfrm>
              <a:off x="199255" y="9408227"/>
              <a:ext cx="4267060" cy="5351122"/>
              <a:chOff x="199255" y="9408227"/>
              <a:chExt cx="4267060" cy="5351122"/>
            </a:xfrm>
          </p:grpSpPr>
          <p:sp>
            <p:nvSpPr>
              <p:cNvPr id="17" name="Rechteck 16">
                <a:extLst>
                  <a:ext uri="{FF2B5EF4-FFF2-40B4-BE49-F238E27FC236}">
                    <a16:creationId xmlns:a16="http://schemas.microsoft.com/office/drawing/2014/main" id="{3FDE776F-0C98-D5E7-99C5-7773587D0C16}"/>
                  </a:ext>
                </a:extLst>
              </p:cNvPr>
              <p:cNvSpPr/>
              <p:nvPr/>
            </p:nvSpPr>
            <p:spPr>
              <a:xfrm>
                <a:off x="376470" y="14166309"/>
                <a:ext cx="4089845" cy="5930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hteck 17">
                <a:extLst>
                  <a:ext uri="{FF2B5EF4-FFF2-40B4-BE49-F238E27FC236}">
                    <a16:creationId xmlns:a16="http://schemas.microsoft.com/office/drawing/2014/main" id="{27E94CAE-EF6E-861B-32BB-7E2043F9D8CB}"/>
                  </a:ext>
                </a:extLst>
              </p:cNvPr>
              <p:cNvSpPr/>
              <p:nvPr/>
            </p:nvSpPr>
            <p:spPr>
              <a:xfrm>
                <a:off x="199255" y="9408227"/>
                <a:ext cx="629828" cy="534687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16" name="Rechteck 15">
              <a:extLst>
                <a:ext uri="{FF2B5EF4-FFF2-40B4-BE49-F238E27FC236}">
                  <a16:creationId xmlns:a16="http://schemas.microsoft.com/office/drawing/2014/main" id="{68619B5F-11EA-18AD-82E0-483218A31DDB}"/>
                </a:ext>
              </a:extLst>
            </p:cNvPr>
            <p:cNvSpPr/>
            <p:nvPr/>
          </p:nvSpPr>
          <p:spPr>
            <a:xfrm>
              <a:off x="3317572" y="7185706"/>
              <a:ext cx="377043" cy="756939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Rechteck 1">
            <a:extLst>
              <a:ext uri="{FF2B5EF4-FFF2-40B4-BE49-F238E27FC236}">
                <a16:creationId xmlns:a16="http://schemas.microsoft.com/office/drawing/2014/main" id="{83247454-E11D-4B2C-43EB-9D2B53B0ACBC}"/>
              </a:ext>
            </a:extLst>
          </p:cNvPr>
          <p:cNvSpPr/>
          <p:nvPr/>
        </p:nvSpPr>
        <p:spPr>
          <a:xfrm>
            <a:off x="760988" y="7946489"/>
            <a:ext cx="7899419" cy="63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hteck 5">
            <a:extLst>
              <a:ext uri="{FF2B5EF4-FFF2-40B4-BE49-F238E27FC236}">
                <a16:creationId xmlns:a16="http://schemas.microsoft.com/office/drawing/2014/main" id="{6A269BC5-FB89-6DA4-A6BF-F12BB02945B5}"/>
              </a:ext>
            </a:extLst>
          </p:cNvPr>
          <p:cNvSpPr/>
          <p:nvPr/>
        </p:nvSpPr>
        <p:spPr>
          <a:xfrm>
            <a:off x="586630" y="9004590"/>
            <a:ext cx="7899419" cy="414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19" name="Gerader Verbinder 18">
            <a:extLst>
              <a:ext uri="{FF2B5EF4-FFF2-40B4-BE49-F238E27FC236}">
                <a16:creationId xmlns:a16="http://schemas.microsoft.com/office/drawing/2014/main" id="{3CA5CB77-00C9-F371-39BC-82894DE9459B}"/>
              </a:ext>
            </a:extLst>
          </p:cNvPr>
          <p:cNvCxnSpPr>
            <a:cxnSpLocks/>
          </p:cNvCxnSpPr>
          <p:nvPr/>
        </p:nvCxnSpPr>
        <p:spPr>
          <a:xfrm>
            <a:off x="787341" y="10688875"/>
            <a:ext cx="2160000"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22" name="Textfeld 21">
            <a:extLst>
              <a:ext uri="{FF2B5EF4-FFF2-40B4-BE49-F238E27FC236}">
                <a16:creationId xmlns:a16="http://schemas.microsoft.com/office/drawing/2014/main" id="{BCD19881-5FB3-F7EC-4D4A-041EE08F2519}"/>
              </a:ext>
            </a:extLst>
          </p:cNvPr>
          <p:cNvSpPr txBox="1"/>
          <p:nvPr/>
        </p:nvSpPr>
        <p:spPr>
          <a:xfrm>
            <a:off x="706758" y="8257583"/>
            <a:ext cx="2615492" cy="6178936"/>
          </a:xfrm>
          <a:prstGeom prst="rect">
            <a:avLst/>
          </a:prstGeom>
          <a:noFill/>
        </p:spPr>
        <p:txBody>
          <a:bodyPr wrap="square" rtlCol="0" anchor="b" anchorCtr="0">
            <a:spAutoFit/>
          </a:bodyPr>
          <a:lstStyle/>
          <a:p>
            <a:pPr>
              <a:lnSpc>
                <a:spcPct val="105000"/>
              </a:lnSpc>
            </a:pPr>
            <a:r>
              <a:rPr lang="de-CH" sz="2100" dirty="0">
                <a:latin typeface="Futura Lt BT" panose="020B0402020204020303" pitchFamily="34" charset="0"/>
              </a:rPr>
              <a:t>Di, 7. Juli</a:t>
            </a:r>
          </a:p>
          <a:p>
            <a:pPr>
              <a:lnSpc>
                <a:spcPct val="105000"/>
              </a:lnSpc>
            </a:pPr>
            <a:r>
              <a:rPr lang="de-CH" sz="2100" dirty="0">
                <a:latin typeface="Futura Lt BT" panose="020B0402020204020303" pitchFamily="34" charset="0"/>
              </a:rPr>
              <a:t>Di, 4. August</a:t>
            </a:r>
          </a:p>
          <a:p>
            <a:pPr>
              <a:lnSpc>
                <a:spcPct val="105000"/>
              </a:lnSpc>
            </a:pPr>
            <a:endParaRPr lang="de-CH" sz="2100" dirty="0">
              <a:latin typeface="Futura Lt BT" panose="020B0402020204020303" pitchFamily="34" charset="0"/>
            </a:endParaRPr>
          </a:p>
          <a:p>
            <a:pPr>
              <a:lnSpc>
                <a:spcPct val="105000"/>
              </a:lnSpc>
            </a:pPr>
            <a:r>
              <a:rPr lang="de-CH" sz="2100" dirty="0">
                <a:latin typeface="Futura Lt BT" panose="020B0402020204020303" pitchFamily="34" charset="0"/>
              </a:rPr>
              <a:t>09.30 – 10.00 Uhr </a:t>
            </a:r>
          </a:p>
          <a:p>
            <a:pPr>
              <a:lnSpc>
                <a:spcPct val="105000"/>
              </a:lnSpc>
            </a:pPr>
            <a:r>
              <a:rPr lang="de-CH" sz="2100" dirty="0">
                <a:latin typeface="Futura Lt BT" panose="020B0402020204020303" pitchFamily="34" charset="0"/>
              </a:rPr>
              <a:t>in der Bibliothek Agnesenschütte</a:t>
            </a:r>
          </a:p>
          <a:p>
            <a:pPr>
              <a:lnSpc>
                <a:spcPct val="105000"/>
              </a:lnSpc>
            </a:pPr>
            <a:endParaRPr lang="de-CH" sz="2100" dirty="0">
              <a:latin typeface="Futura Lt BT" panose="020B0402020204020303" pitchFamily="34" charset="0"/>
            </a:endParaRPr>
          </a:p>
          <a:p>
            <a:pPr>
              <a:lnSpc>
                <a:spcPct val="105000"/>
              </a:lnSpc>
            </a:pPr>
            <a:endParaRPr lang="de-CH" sz="2100" dirty="0">
              <a:latin typeface="Futura Lt BT" panose="020B0402020204020303" pitchFamily="34" charset="0"/>
            </a:endParaRPr>
          </a:p>
          <a:p>
            <a:pPr>
              <a:lnSpc>
                <a:spcPct val="105000"/>
              </a:lnSpc>
            </a:pPr>
            <a:r>
              <a:rPr lang="de-CH" sz="2100" dirty="0">
                <a:latin typeface="Futura Lt BT" panose="020B0402020204020303" pitchFamily="34" charset="0"/>
              </a:rPr>
              <a:t>Di, 3. Oktober</a:t>
            </a:r>
          </a:p>
          <a:p>
            <a:pPr>
              <a:lnSpc>
                <a:spcPct val="105000"/>
              </a:lnSpc>
            </a:pPr>
            <a:r>
              <a:rPr lang="de-CH" sz="2100" dirty="0">
                <a:latin typeface="Futura Lt BT" panose="020B0402020204020303" pitchFamily="34" charset="0"/>
              </a:rPr>
              <a:t>Di, 7. November</a:t>
            </a:r>
          </a:p>
          <a:p>
            <a:pPr>
              <a:lnSpc>
                <a:spcPct val="105000"/>
              </a:lnSpc>
            </a:pPr>
            <a:r>
              <a:rPr lang="de-CH" sz="2100" dirty="0">
                <a:latin typeface="Futura Lt BT" panose="020B0402020204020303" pitchFamily="34" charset="0"/>
              </a:rPr>
              <a:t>Di, 7. Dezember </a:t>
            </a:r>
          </a:p>
          <a:p>
            <a:pPr>
              <a:lnSpc>
                <a:spcPct val="105000"/>
              </a:lnSpc>
            </a:pPr>
            <a:endParaRPr lang="de-CH" sz="2100" dirty="0">
              <a:latin typeface="Futura Lt BT" panose="020B0402020204020303" pitchFamily="34" charset="0"/>
            </a:endParaRPr>
          </a:p>
          <a:p>
            <a:pPr>
              <a:lnSpc>
                <a:spcPct val="105000"/>
              </a:lnSpc>
            </a:pPr>
            <a:r>
              <a:rPr lang="de-CH" sz="2100" dirty="0">
                <a:latin typeface="Futura Lt BT" panose="020B0402020204020303" pitchFamily="34" charset="0"/>
              </a:rPr>
              <a:t>09.30 – 10.00 Uhr </a:t>
            </a:r>
          </a:p>
          <a:p>
            <a:pPr>
              <a:lnSpc>
                <a:spcPct val="105000"/>
              </a:lnSpc>
            </a:pPr>
            <a:r>
              <a:rPr lang="de-CH" sz="2100" dirty="0">
                <a:latin typeface="Futura Lt BT" panose="020B0402020204020303" pitchFamily="34" charset="0"/>
              </a:rPr>
              <a:t>in der Bibliothek Kammgarn</a:t>
            </a:r>
          </a:p>
          <a:p>
            <a:pPr>
              <a:lnSpc>
                <a:spcPct val="105000"/>
              </a:lnSpc>
            </a:pPr>
            <a:endParaRPr lang="de-CH" sz="2100" dirty="0">
              <a:latin typeface="Futura Lt BT" panose="020B0402020204020303" pitchFamily="34" charset="0"/>
            </a:endParaRPr>
          </a:p>
          <a:p>
            <a:pPr>
              <a:lnSpc>
                <a:spcPct val="105000"/>
              </a:lnSpc>
            </a:pPr>
            <a:r>
              <a:rPr lang="de-CH" sz="2100" dirty="0">
                <a:latin typeface="Futura Lt BT" panose="020B0402020204020303" pitchFamily="34" charset="0"/>
              </a:rPr>
              <a:t>Leitung:</a:t>
            </a:r>
          </a:p>
          <a:p>
            <a:pPr>
              <a:lnSpc>
                <a:spcPct val="105000"/>
              </a:lnSpc>
            </a:pPr>
            <a:r>
              <a:rPr lang="de-CH" sz="2100" dirty="0">
                <a:latin typeface="Futura Lt BT" panose="020B0402020204020303" pitchFamily="34" charset="0"/>
              </a:rPr>
              <a:t>Sylvia Bührer</a:t>
            </a:r>
          </a:p>
        </p:txBody>
      </p:sp>
    </p:spTree>
    <p:extLst>
      <p:ext uri="{BB962C8B-B14F-4D97-AF65-F5344CB8AC3E}">
        <p14:creationId xmlns:p14="http://schemas.microsoft.com/office/powerpoint/2010/main" val="254288831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597</Words>
  <Application>Microsoft Office PowerPoint</Application>
  <PresentationFormat>Benutzerdefiniert</PresentationFormat>
  <Paragraphs>90</Paragraphs>
  <Slides>3</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3</vt:i4>
      </vt:variant>
    </vt:vector>
  </HeadingPairs>
  <TitlesOfParts>
    <vt:vector size="10" baseType="lpstr">
      <vt:lpstr>Aptos</vt:lpstr>
      <vt:lpstr>Aptos Display</vt:lpstr>
      <vt:lpstr>Arial</vt:lpstr>
      <vt:lpstr>Futura Hv BT</vt:lpstr>
      <vt:lpstr>Futura Lt BT</vt:lpstr>
      <vt:lpstr>Georgia</vt:lpstr>
      <vt:lpstr>Office</vt:lpstr>
      <vt:lpstr>PowerPoint-Präsentation</vt:lpstr>
      <vt:lpstr>PowerPoint-Präsentation</vt:lpstr>
      <vt:lpstr>PowerPoint-Präsentation</vt:lpstr>
    </vt:vector>
  </TitlesOfParts>
  <Company>KSD Schaffhausen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Aeby Jasmine</dc:creator>
  <cp:lastModifiedBy>Aeby Jasmine</cp:lastModifiedBy>
  <cp:revision>15</cp:revision>
  <cp:lastPrinted>2026-07-06T08:27:39Z</cp:lastPrinted>
  <dcterms:created xsi:type="dcterms:W3CDTF">2026-04-29T11:53:40Z</dcterms:created>
  <dcterms:modified xsi:type="dcterms:W3CDTF">2026-07-06T10:10:11Z</dcterms:modified>
</cp:coreProperties>
</file>